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052A3A44-361A-4396-BD83-A95E40BB8D12}" type="datetimeFigureOut">
              <a:rPr lang="fr-CA" smtClean="0"/>
              <a:t>2014-03-20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33050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52A3A44-361A-4396-BD83-A95E40BB8D12}" type="datetimeFigureOut">
              <a:rPr lang="fr-CA" smtClean="0"/>
              <a:t>2014-03-20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135892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52A3A44-361A-4396-BD83-A95E40BB8D12}" type="datetimeFigureOut">
              <a:rPr lang="fr-CA" smtClean="0"/>
              <a:t>2014-03-20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6463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52A3A44-361A-4396-BD83-A95E40BB8D12}" type="datetimeFigureOut">
              <a:rPr lang="fr-CA" smtClean="0"/>
              <a:t>2014-03-20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259417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52A3A44-361A-4396-BD83-A95E40BB8D12}" type="datetimeFigureOut">
              <a:rPr lang="fr-CA" smtClean="0"/>
              <a:t>2014-03-20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68795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052A3A44-361A-4396-BD83-A95E40BB8D12}" type="datetimeFigureOut">
              <a:rPr lang="fr-CA" smtClean="0"/>
              <a:t>2014-03-20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273893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052A3A44-361A-4396-BD83-A95E40BB8D12}" type="datetimeFigureOut">
              <a:rPr lang="fr-CA" smtClean="0"/>
              <a:t>2014-03-20</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20146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052A3A44-361A-4396-BD83-A95E40BB8D12}" type="datetimeFigureOut">
              <a:rPr lang="fr-CA" smtClean="0"/>
              <a:t>2014-03-20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242427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2A3A44-361A-4396-BD83-A95E40BB8D12}" type="datetimeFigureOut">
              <a:rPr lang="fr-CA" smtClean="0"/>
              <a:t>2014-03-20</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301891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52A3A44-361A-4396-BD83-A95E40BB8D12}" type="datetimeFigureOut">
              <a:rPr lang="fr-CA" smtClean="0"/>
              <a:t>2014-03-20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346792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52A3A44-361A-4396-BD83-A95E40BB8D12}" type="datetimeFigureOut">
              <a:rPr lang="fr-CA" smtClean="0"/>
              <a:t>2014-03-20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E434991-2710-437B-98FC-C22FF6CA8C50}" type="slidenum">
              <a:rPr lang="fr-CA" smtClean="0"/>
              <a:t>‹N°›</a:t>
            </a:fld>
            <a:endParaRPr lang="fr-CA"/>
          </a:p>
        </p:txBody>
      </p:sp>
    </p:spTree>
    <p:extLst>
      <p:ext uri="{BB962C8B-B14F-4D97-AF65-F5344CB8AC3E}">
        <p14:creationId xmlns:p14="http://schemas.microsoft.com/office/powerpoint/2010/main" val="70898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0099"/>
            </a:gs>
            <a:gs pos="50000">
              <a:srgbClr val="CC0099"/>
            </a:gs>
            <a:gs pos="73000">
              <a:srgbClr val="00B0F0"/>
            </a:gs>
            <a:gs pos="31000">
              <a:srgbClr val="00B0F0"/>
            </a:gs>
            <a:gs pos="100000">
              <a:srgbClr val="CC0099"/>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A3A44-361A-4396-BD83-A95E40BB8D12}" type="datetimeFigureOut">
              <a:rPr lang="fr-CA" smtClean="0"/>
              <a:t>2014-03-20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34991-2710-437B-98FC-C22FF6CA8C50}" type="slidenum">
              <a:rPr lang="fr-CA" smtClean="0"/>
              <a:t>‹N°›</a:t>
            </a:fld>
            <a:endParaRPr lang="fr-CA"/>
          </a:p>
        </p:txBody>
      </p:sp>
    </p:spTree>
    <p:extLst>
      <p:ext uri="{BB962C8B-B14F-4D97-AF65-F5344CB8AC3E}">
        <p14:creationId xmlns:p14="http://schemas.microsoft.com/office/powerpoint/2010/main" val="352201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slide" Target="slide31.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empoweredbusinesswoman.com/articles/what-is-attraction-marketing/moneymag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47431"/>
            <a:ext cx="5126072" cy="3293209"/>
          </a:xfrm>
          <a:prstGeom prst="rect">
            <a:avLst/>
          </a:prstGeom>
          <a:noFill/>
        </p:spPr>
        <p:txBody>
          <a:bodyPr wrap="square" rtlCol="0">
            <a:spAutoFit/>
          </a:bodyPr>
          <a:lstStyle/>
          <a:p>
            <a:pPr algn="just"/>
            <a:r>
              <a:rPr lang="fr-CA" sz="2600" dirty="0" smtClean="0">
                <a:solidFill>
                  <a:schemeClr val="bg1"/>
                </a:solidFill>
                <a:latin typeface="Comic Sans MS" pitchFamily="66" charset="0"/>
              </a:rPr>
              <a:t>1. Rien n’est plus agréable qu’une glissade d’eau durant l’été. Tu grimpes en haut de la glissade et tu t’assois. L’eau passe à toute vitesse autour de toi. Tu te donnes une poussée et tu cries. Tu glisses vers le bas. Pourquoi vers le bas ?</a:t>
            </a:r>
            <a:endParaRPr lang="fr-CA" sz="2600" dirty="0">
              <a:solidFill>
                <a:schemeClr val="bg1"/>
              </a:solidFill>
              <a:latin typeface="Comic Sans MS" pitchFamily="66" charset="0"/>
            </a:endParaRPr>
          </a:p>
        </p:txBody>
      </p:sp>
      <p:sp>
        <p:nvSpPr>
          <p:cNvPr id="3" name="ZoneTexte 2"/>
          <p:cNvSpPr txBox="1"/>
          <p:nvPr/>
        </p:nvSpPr>
        <p:spPr>
          <a:xfrm>
            <a:off x="199288" y="3789040"/>
            <a:ext cx="4968552" cy="1292662"/>
          </a:xfrm>
          <a:prstGeom prst="rect">
            <a:avLst/>
          </a:prstGeom>
          <a:noFill/>
        </p:spPr>
        <p:txBody>
          <a:bodyPr wrap="square" rtlCol="0">
            <a:spAutoFit/>
          </a:bodyPr>
          <a:lstStyle/>
          <a:p>
            <a:pPr algn="just"/>
            <a:r>
              <a:rPr lang="fr-CA" sz="2600" b="1" dirty="0" smtClean="0">
                <a:solidFill>
                  <a:schemeClr val="bg1"/>
                </a:solidFill>
                <a:latin typeface="Comic Sans MS" pitchFamily="66" charset="0"/>
              </a:rPr>
              <a:t>Pourquoi glisses-tu vers le bas ? Choisis la réponse qui te semble la plus appropriée.</a:t>
            </a:r>
            <a:endParaRPr lang="fr-CA" sz="2600" b="1" dirty="0">
              <a:solidFill>
                <a:schemeClr val="bg1"/>
              </a:solidFill>
              <a:latin typeface="Comic Sans MS" pitchFamily="66" charset="0"/>
            </a:endParaRPr>
          </a:p>
        </p:txBody>
      </p:sp>
      <p:sp>
        <p:nvSpPr>
          <p:cNvPr id="4" name="ZoneTexte 3">
            <a:hlinkClick r:id="rId2" action="ppaction://hlinksldjump"/>
          </p:cNvPr>
          <p:cNvSpPr txBox="1"/>
          <p:nvPr/>
        </p:nvSpPr>
        <p:spPr>
          <a:xfrm>
            <a:off x="166008" y="5517232"/>
            <a:ext cx="3847613" cy="8925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CA" sz="2600" b="1" dirty="0" smtClean="0">
                <a:solidFill>
                  <a:srgbClr val="CC0099"/>
                </a:solidFill>
                <a:effectLst>
                  <a:outerShdw blurRad="38100" dist="38100" dir="2700000" algn="tl">
                    <a:srgbClr val="000000">
                      <a:alpha val="43137"/>
                    </a:srgbClr>
                  </a:outerShdw>
                </a:effectLst>
                <a:latin typeface="Comic Sans MS" pitchFamily="66" charset="0"/>
              </a:rPr>
              <a:t>Je descends parce que je glisse sur l’eau. </a:t>
            </a:r>
            <a:endParaRPr lang="fr-CA" sz="2600" b="1" dirty="0">
              <a:solidFill>
                <a:srgbClr val="CC0099"/>
              </a:solidFill>
              <a:effectLst>
                <a:outerShdw blurRad="38100" dist="38100" dir="2700000" algn="tl">
                  <a:srgbClr val="000000">
                    <a:alpha val="43137"/>
                  </a:srgbClr>
                </a:outerShdw>
              </a:effectLst>
              <a:latin typeface="Comic Sans MS" pitchFamily="66" charset="0"/>
            </a:endParaRPr>
          </a:p>
        </p:txBody>
      </p:sp>
      <p:sp>
        <p:nvSpPr>
          <p:cNvPr id="5" name="ZoneTexte 4">
            <a:hlinkClick r:id="rId3" action="ppaction://hlinksldjump"/>
          </p:cNvPr>
          <p:cNvSpPr txBox="1"/>
          <p:nvPr/>
        </p:nvSpPr>
        <p:spPr>
          <a:xfrm>
            <a:off x="4499992" y="5517232"/>
            <a:ext cx="4032448" cy="8925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CA" sz="2600" b="1" dirty="0" smtClean="0">
                <a:solidFill>
                  <a:srgbClr val="CC0099"/>
                </a:solidFill>
                <a:effectLst>
                  <a:outerShdw blurRad="38100" dist="38100" dir="2700000" algn="tl">
                    <a:srgbClr val="000000">
                      <a:alpha val="43137"/>
                    </a:srgbClr>
                  </a:outerShdw>
                </a:effectLst>
                <a:latin typeface="Comic Sans MS" pitchFamily="66" charset="0"/>
              </a:rPr>
              <a:t>Je descends parce que je pèse lourd.</a:t>
            </a:r>
            <a:endParaRPr lang="fr-CA" sz="2600" b="1" dirty="0">
              <a:solidFill>
                <a:srgbClr val="CC0099"/>
              </a:solidFill>
              <a:effectLst>
                <a:outerShdw blurRad="38100" dist="38100" dir="2700000" algn="tl">
                  <a:srgbClr val="000000">
                    <a:alpha val="43137"/>
                  </a:srgbClr>
                </a:outerShdw>
              </a:effectLst>
              <a:latin typeface="Comic Sans MS" pitchFamily="66"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87120"/>
            <a:ext cx="2407285" cy="5157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86818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47431"/>
            <a:ext cx="8510448" cy="892552"/>
          </a:xfrm>
          <a:prstGeom prst="rect">
            <a:avLst/>
          </a:prstGeom>
          <a:noFill/>
        </p:spPr>
        <p:txBody>
          <a:bodyPr wrap="square" rtlCol="0">
            <a:spAutoFit/>
          </a:bodyPr>
          <a:lstStyle/>
          <a:p>
            <a:pPr algn="just"/>
            <a:r>
              <a:rPr lang="fr-CA" sz="2600" dirty="0" smtClean="0">
                <a:solidFill>
                  <a:schemeClr val="bg1"/>
                </a:solidFill>
                <a:latin typeface="Comic Sans MS" pitchFamily="66" charset="0"/>
              </a:rPr>
              <a:t>5. Mon poids sur la Lune serait-il supérieur ou inférieur à mon poids sur la Terre ? </a:t>
            </a:r>
            <a:endParaRPr lang="fr-CA" sz="2600" dirty="0">
              <a:solidFill>
                <a:schemeClr val="bg1"/>
              </a:solidFill>
              <a:latin typeface="Comic Sans MS" pitchFamily="66" charset="0"/>
            </a:endParaRPr>
          </a:p>
        </p:txBody>
      </p:sp>
      <p:sp>
        <p:nvSpPr>
          <p:cNvPr id="3" name="ZoneTexte 2"/>
          <p:cNvSpPr txBox="1"/>
          <p:nvPr/>
        </p:nvSpPr>
        <p:spPr>
          <a:xfrm>
            <a:off x="199288" y="2348880"/>
            <a:ext cx="8765200" cy="492443"/>
          </a:xfrm>
          <a:prstGeom prst="rect">
            <a:avLst/>
          </a:prstGeom>
          <a:noFill/>
        </p:spPr>
        <p:txBody>
          <a:bodyPr wrap="square" rtlCol="0">
            <a:spAutoFit/>
          </a:bodyPr>
          <a:lstStyle/>
          <a:p>
            <a:pPr algn="just"/>
            <a:r>
              <a:rPr lang="fr-CA" sz="2600" b="1" dirty="0" smtClean="0">
                <a:solidFill>
                  <a:schemeClr val="bg1"/>
                </a:solidFill>
                <a:latin typeface="Comic Sans MS" pitchFamily="66" charset="0"/>
              </a:rPr>
              <a:t>Choisis la réponse qui te semble la plus appropriée.</a:t>
            </a:r>
            <a:endParaRPr lang="fr-CA" sz="2600" b="1" dirty="0">
              <a:solidFill>
                <a:schemeClr val="bg1"/>
              </a:solidFill>
              <a:latin typeface="Comic Sans MS" pitchFamily="66" charset="0"/>
            </a:endParaRPr>
          </a:p>
        </p:txBody>
      </p:sp>
      <p:sp>
        <p:nvSpPr>
          <p:cNvPr id="4" name="ZoneTexte 3">
            <a:hlinkClick r:id="rId2" action="ppaction://hlinksldjump"/>
          </p:cNvPr>
          <p:cNvSpPr txBox="1"/>
          <p:nvPr/>
        </p:nvSpPr>
        <p:spPr>
          <a:xfrm>
            <a:off x="1180872" y="3140968"/>
            <a:ext cx="6480720"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Mon poids serait supérieur sur la Lune.</a:t>
            </a:r>
          </a:p>
        </p:txBody>
      </p:sp>
      <p:sp>
        <p:nvSpPr>
          <p:cNvPr id="5" name="ZoneTexte 4">
            <a:hlinkClick r:id="rId3" action="ppaction://hlinksldjump"/>
          </p:cNvPr>
          <p:cNvSpPr txBox="1"/>
          <p:nvPr/>
        </p:nvSpPr>
        <p:spPr>
          <a:xfrm>
            <a:off x="1180872" y="4077072"/>
            <a:ext cx="6480720"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Mon poids serait inférieur sur la Lune.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
        <p:nvSpPr>
          <p:cNvPr id="6" name="ZoneTexte 5">
            <a:hlinkClick r:id="rId4" action="ppaction://hlinksldjump"/>
          </p:cNvPr>
          <p:cNvSpPr txBox="1"/>
          <p:nvPr/>
        </p:nvSpPr>
        <p:spPr>
          <a:xfrm>
            <a:off x="1180872" y="5013176"/>
            <a:ext cx="6480720" cy="86177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J’aurais le même poids sur la Lune que sur la Terre. </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388582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68382"/>
            <a:ext cx="8366432" cy="3970318"/>
          </a:xfrm>
          <a:prstGeom prst="rect">
            <a:avLst/>
          </a:prstGeom>
          <a:noFill/>
        </p:spPr>
        <p:txBody>
          <a:bodyPr wrap="square" rtlCol="0">
            <a:spAutoFit/>
          </a:bodyPr>
          <a:lstStyle/>
          <a:p>
            <a:pPr algn="just"/>
            <a:r>
              <a:rPr lang="fr-CA" sz="2800" dirty="0" smtClean="0">
                <a:solidFill>
                  <a:schemeClr val="bg1"/>
                </a:solidFill>
                <a:latin typeface="Comic Sans MS" pitchFamily="66" charset="0"/>
              </a:rPr>
              <a:t>En fait, </a:t>
            </a:r>
            <a:r>
              <a:rPr lang="fr-CA" sz="2800" dirty="0">
                <a:solidFill>
                  <a:schemeClr val="bg1"/>
                </a:solidFill>
                <a:latin typeface="Comic Sans MS" pitchFamily="66" charset="0"/>
              </a:rPr>
              <a:t>la force </a:t>
            </a:r>
            <a:r>
              <a:rPr lang="fr-CA" sz="2800" dirty="0" smtClean="0">
                <a:solidFill>
                  <a:schemeClr val="bg1"/>
                </a:solidFill>
                <a:latin typeface="Comic Sans MS" pitchFamily="66" charset="0"/>
              </a:rPr>
              <a:t>gravitationnelle de la Lune équivaut environ au sixième de celle de la Terre. Cela signifie que la Lune attire un objet avec seulement le sixième de la force avec laquelle la Terre l’attirerait. Donc, un astronaute qui pèse 72 kg sur la Terre ne pèsera que 12 kg sur la Lune (72 kg ÷ 6 = 12 kg). Mais la masse de l’astronaute ne change pas. Il est toujours constitué de la même quantité de matière. </a:t>
            </a:r>
          </a:p>
        </p:txBody>
      </p:sp>
      <p:sp>
        <p:nvSpPr>
          <p:cNvPr id="3" name="ZoneTexte 2">
            <a:hlinkClick r:id="rId2" action="ppaction://hlinksldjump"/>
          </p:cNvPr>
          <p:cNvSpPr txBox="1"/>
          <p:nvPr/>
        </p:nvSpPr>
        <p:spPr>
          <a:xfrm>
            <a:off x="7236296" y="5819328"/>
            <a:ext cx="1296144" cy="461665"/>
          </a:xfrm>
          <a:prstGeom prst="rect">
            <a:avLst/>
          </a:prstGeom>
          <a:noFill/>
        </p:spPr>
        <p:txBody>
          <a:bodyPr wrap="square" rtlCol="0">
            <a:spAutoFit/>
          </a:bodyPr>
          <a:lstStyle/>
          <a:p>
            <a:r>
              <a:rPr lang="fr-CA" sz="2400" b="1" dirty="0" smtClean="0">
                <a:solidFill>
                  <a:schemeClr val="bg1"/>
                </a:solidFill>
                <a:effectLst>
                  <a:outerShdw blurRad="38100" dist="38100" dir="2700000" algn="tl">
                    <a:srgbClr val="000000">
                      <a:alpha val="43137"/>
                    </a:srgbClr>
                  </a:outerShdw>
                </a:effectLst>
                <a:latin typeface="Comic Sans MS" panose="030F0702030302020204" pitchFamily="66" charset="0"/>
                <a:hlinkClick r:id="rId2" action="ppaction://hlinksldjump"/>
              </a:rPr>
              <a:t>Suite</a:t>
            </a:r>
            <a:endParaRPr lang="fr-CA"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021455" y="3361368"/>
            <a:ext cx="2655541" cy="4104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289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88640"/>
            <a:ext cx="8366432" cy="4770537"/>
          </a:xfrm>
          <a:prstGeom prst="rect">
            <a:avLst/>
          </a:prstGeom>
          <a:noFill/>
        </p:spPr>
        <p:txBody>
          <a:bodyPr wrap="square" rtlCol="0">
            <a:spAutoFit/>
          </a:bodyPr>
          <a:lstStyle/>
          <a:p>
            <a:pPr algn="just"/>
            <a:r>
              <a:rPr lang="fr-CA" sz="3600" dirty="0" smtClean="0">
                <a:solidFill>
                  <a:schemeClr val="bg1"/>
                </a:solidFill>
                <a:latin typeface="Comic Sans MS" pitchFamily="66" charset="0"/>
              </a:rPr>
              <a:t>Lequel retombe le plus vite ?</a:t>
            </a:r>
          </a:p>
          <a:p>
            <a:pPr algn="just"/>
            <a:endParaRPr lang="fr-CA" sz="1600" dirty="0">
              <a:solidFill>
                <a:schemeClr val="bg1"/>
              </a:solidFill>
              <a:latin typeface="Comic Sans MS" pitchFamily="66" charset="0"/>
            </a:endParaRPr>
          </a:p>
          <a:p>
            <a:pPr algn="just"/>
            <a:r>
              <a:rPr lang="fr-CA" sz="2800" dirty="0" smtClean="0">
                <a:solidFill>
                  <a:schemeClr val="bg1"/>
                </a:solidFill>
                <a:latin typeface="Comic Sans MS" pitchFamily="66" charset="0"/>
              </a:rPr>
              <a:t>Tu tiens une boule de quilles de ta taille. Une camarade tient un ballon de basketball à la même hauteur. La boule et le ballon de basketball ont à peu près la même grosseur. Vous les laissez tomber au même moment. Lequel des deux objets touchera le sol en premier ?</a:t>
            </a:r>
          </a:p>
          <a:p>
            <a:pPr algn="just"/>
            <a:endParaRPr lang="fr-CA" sz="2800" dirty="0">
              <a:solidFill>
                <a:schemeClr val="bg1"/>
              </a:solidFill>
              <a:latin typeface="Comic Sans MS" pitchFamily="66" charset="0"/>
            </a:endParaRPr>
          </a:p>
          <a:p>
            <a:pPr algn="just"/>
            <a:r>
              <a:rPr lang="fr-CA" sz="2800" dirty="0" smtClean="0">
                <a:solidFill>
                  <a:schemeClr val="bg1"/>
                </a:solidFill>
                <a:latin typeface="Comic Sans MS" pitchFamily="66" charset="0"/>
              </a:rPr>
              <a:t>La boule de quille est plus lourde que le ballon. Elle a une masse plus grande.</a:t>
            </a:r>
          </a:p>
        </p:txBody>
      </p:sp>
      <p:pic>
        <p:nvPicPr>
          <p:cNvPr id="1026" name="Picture 2" descr="http://www.decathlon.es/media/823/8231661/zoom_53ac451afc6f454c8d91c69a53ead08f.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726259">
            <a:off x="5220609" y="4984306"/>
            <a:ext cx="1544960" cy="154496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hlinkClick r:id="rId3" action="ppaction://hlinksldjump"/>
          </p:cNvPr>
          <p:cNvSpPr txBox="1"/>
          <p:nvPr/>
        </p:nvSpPr>
        <p:spPr>
          <a:xfrm>
            <a:off x="7596336" y="6121959"/>
            <a:ext cx="1296144" cy="461665"/>
          </a:xfrm>
          <a:prstGeom prst="rect">
            <a:avLst/>
          </a:prstGeom>
          <a:noFill/>
        </p:spPr>
        <p:txBody>
          <a:bodyPr wrap="square" rtlCol="0">
            <a:spAutoFit/>
          </a:bodyPr>
          <a:lstStyle/>
          <a:p>
            <a:r>
              <a:rPr lang="fr-CA" sz="2400" b="1" dirty="0" smtClean="0">
                <a:solidFill>
                  <a:schemeClr val="bg1"/>
                </a:solidFill>
                <a:effectLst>
                  <a:outerShdw blurRad="38100" dist="38100" dir="2700000" algn="tl">
                    <a:srgbClr val="000000">
                      <a:alpha val="43137"/>
                    </a:srgbClr>
                  </a:outerShdw>
                </a:effectLst>
                <a:latin typeface="Comic Sans MS" panose="030F0702030302020204" pitchFamily="66" charset="0"/>
                <a:hlinkClick r:id="rId3" action="ppaction://hlinksldjump"/>
              </a:rPr>
              <a:t>Suite</a:t>
            </a:r>
            <a:endParaRPr lang="fr-CA"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2050" name="Picture 2" descr="http://www.atscaf.fr/federation/IMG/jpg/boule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840" y="4897241"/>
            <a:ext cx="2016224" cy="184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926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47431"/>
            <a:ext cx="8510448" cy="1292662"/>
          </a:xfrm>
          <a:prstGeom prst="rect">
            <a:avLst/>
          </a:prstGeom>
          <a:noFill/>
        </p:spPr>
        <p:txBody>
          <a:bodyPr wrap="square" rtlCol="0">
            <a:spAutoFit/>
          </a:bodyPr>
          <a:lstStyle/>
          <a:p>
            <a:pPr algn="just"/>
            <a:r>
              <a:rPr lang="fr-CA" sz="2600" dirty="0" smtClean="0">
                <a:solidFill>
                  <a:schemeClr val="bg1"/>
                </a:solidFill>
                <a:latin typeface="Comic Sans MS" pitchFamily="66" charset="0"/>
              </a:rPr>
              <a:t>6. Tu laisses tomber une boule de quilles et un ballon de basketball. La boule de quilles touchera le sol en premier. </a:t>
            </a:r>
            <a:endParaRPr lang="fr-CA" sz="2600" dirty="0">
              <a:solidFill>
                <a:schemeClr val="bg1"/>
              </a:solidFill>
              <a:latin typeface="Comic Sans MS" pitchFamily="66" charset="0"/>
            </a:endParaRPr>
          </a:p>
        </p:txBody>
      </p:sp>
      <p:sp>
        <p:nvSpPr>
          <p:cNvPr id="3" name="ZoneTexte 2"/>
          <p:cNvSpPr txBox="1"/>
          <p:nvPr/>
        </p:nvSpPr>
        <p:spPr>
          <a:xfrm>
            <a:off x="323528" y="1628800"/>
            <a:ext cx="8765200" cy="492443"/>
          </a:xfrm>
          <a:prstGeom prst="rect">
            <a:avLst/>
          </a:prstGeom>
          <a:noFill/>
        </p:spPr>
        <p:txBody>
          <a:bodyPr wrap="square" rtlCol="0">
            <a:spAutoFit/>
          </a:bodyPr>
          <a:lstStyle/>
          <a:p>
            <a:pPr algn="just"/>
            <a:r>
              <a:rPr lang="fr-CA" sz="2600" b="1" dirty="0" smtClean="0">
                <a:solidFill>
                  <a:schemeClr val="bg1"/>
                </a:solidFill>
                <a:latin typeface="Comic Sans MS" pitchFamily="66" charset="0"/>
              </a:rPr>
              <a:t>Choisis la réponse qui te semble la plus appropriée.</a:t>
            </a:r>
            <a:endParaRPr lang="fr-CA" sz="2600" b="1" dirty="0">
              <a:solidFill>
                <a:schemeClr val="bg1"/>
              </a:solidFill>
              <a:latin typeface="Comic Sans MS" pitchFamily="66" charset="0"/>
            </a:endParaRPr>
          </a:p>
        </p:txBody>
      </p:sp>
      <p:sp>
        <p:nvSpPr>
          <p:cNvPr id="4" name="ZoneTexte 3">
            <a:hlinkClick r:id="rId2" action="ppaction://hlinksldjump"/>
          </p:cNvPr>
          <p:cNvSpPr txBox="1"/>
          <p:nvPr/>
        </p:nvSpPr>
        <p:spPr>
          <a:xfrm>
            <a:off x="1835696" y="2996952"/>
            <a:ext cx="5256584" cy="86177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Vrai : La boule de quilles touchera le sol en premier. </a:t>
            </a:r>
          </a:p>
        </p:txBody>
      </p:sp>
      <p:sp>
        <p:nvSpPr>
          <p:cNvPr id="5" name="ZoneTexte 4">
            <a:hlinkClick r:id="rId3" action="ppaction://hlinksldjump"/>
          </p:cNvPr>
          <p:cNvSpPr txBox="1"/>
          <p:nvPr/>
        </p:nvSpPr>
        <p:spPr>
          <a:xfrm>
            <a:off x="1835696" y="4149080"/>
            <a:ext cx="5328592" cy="86177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Faux : Le ballon de basketball touchera le sol en premier.</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
        <p:nvSpPr>
          <p:cNvPr id="6" name="ZoneTexte 5">
            <a:hlinkClick r:id="rId4" action="ppaction://hlinksldjump"/>
          </p:cNvPr>
          <p:cNvSpPr txBox="1"/>
          <p:nvPr/>
        </p:nvSpPr>
        <p:spPr>
          <a:xfrm>
            <a:off x="1835696" y="5406268"/>
            <a:ext cx="5400600" cy="86177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Faux : Les deux toucheront le sol en même temps. </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b="85863"/>
          <a:stretch/>
        </p:blipFill>
        <p:spPr>
          <a:xfrm rot="16200000">
            <a:off x="-835005" y="3794738"/>
            <a:ext cx="3358009" cy="1474404"/>
          </a:xfrm>
          <a:prstGeom prst="rect">
            <a:avLst/>
          </a:prstGeom>
          <a:ln>
            <a:noFill/>
          </a:ln>
          <a:effectLst>
            <a:softEdge rad="112500"/>
          </a:effectLst>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t="87275"/>
          <a:stretch/>
        </p:blipFill>
        <p:spPr>
          <a:xfrm rot="16200000">
            <a:off x="6469039" y="3908227"/>
            <a:ext cx="3489932" cy="1379349"/>
          </a:xfrm>
          <a:prstGeom prst="rect">
            <a:avLst/>
          </a:prstGeom>
          <a:ln>
            <a:noFill/>
          </a:ln>
          <a:effectLst>
            <a:softEdge rad="112500"/>
          </a:effectLst>
        </p:spPr>
      </p:pic>
    </p:spTree>
    <p:extLst>
      <p:ext uri="{BB962C8B-B14F-4D97-AF65-F5344CB8AC3E}">
        <p14:creationId xmlns:p14="http://schemas.microsoft.com/office/powerpoint/2010/main" val="3078629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620688"/>
            <a:ext cx="8654464" cy="2554545"/>
          </a:xfrm>
          <a:prstGeom prst="rect">
            <a:avLst/>
          </a:prstGeom>
          <a:noFill/>
        </p:spPr>
        <p:txBody>
          <a:bodyPr wrap="square" rtlCol="0">
            <a:spAutoFit/>
          </a:bodyPr>
          <a:lstStyle/>
          <a:p>
            <a:pPr algn="just"/>
            <a:r>
              <a:rPr lang="fr-CA" sz="3200" dirty="0">
                <a:solidFill>
                  <a:schemeClr val="bg1"/>
                </a:solidFill>
                <a:latin typeface="Comic Sans MS" pitchFamily="66" charset="0"/>
              </a:rPr>
              <a:t>La force </a:t>
            </a:r>
            <a:r>
              <a:rPr lang="fr-CA" sz="3200" dirty="0" smtClean="0">
                <a:solidFill>
                  <a:schemeClr val="bg1"/>
                </a:solidFill>
                <a:latin typeface="Comic Sans MS" pitchFamily="66" charset="0"/>
              </a:rPr>
              <a:t>gravitationnelle fait retomber tous les objets à la même vitesse, si aucune autre force ne s’exerce sur ces objets. La boule de quilles et le ballon toucheront le sol en même temps.  </a:t>
            </a:r>
          </a:p>
        </p:txBody>
      </p:sp>
      <p:sp>
        <p:nvSpPr>
          <p:cNvPr id="3" name="ZoneTexte 2">
            <a:hlinkClick r:id="rId2" action="ppaction://hlinksldjump"/>
          </p:cNvPr>
          <p:cNvSpPr txBox="1"/>
          <p:nvPr/>
        </p:nvSpPr>
        <p:spPr>
          <a:xfrm>
            <a:off x="5724128" y="5373216"/>
            <a:ext cx="1440160" cy="461665"/>
          </a:xfrm>
          <a:prstGeom prst="rect">
            <a:avLst/>
          </a:prstGeom>
          <a:noFill/>
        </p:spPr>
        <p:txBody>
          <a:bodyPr wrap="square" rtlCol="0">
            <a:spAutoFit/>
          </a:bodyPr>
          <a:lstStyle/>
          <a:p>
            <a:r>
              <a:rPr lang="fr-CA" sz="2400" dirty="0" smtClean="0">
                <a:solidFill>
                  <a:schemeClr val="bg1"/>
                </a:solidFill>
                <a:latin typeface="Comic Sans MS" panose="030F0702030302020204" pitchFamily="66" charset="0"/>
                <a:hlinkClick r:id="rId2" action="ppaction://hlinksldjump"/>
              </a:rPr>
              <a:t>Suite</a:t>
            </a:r>
            <a:endParaRPr lang="fr-CA"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42423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47431"/>
            <a:ext cx="8510448" cy="892552"/>
          </a:xfrm>
          <a:prstGeom prst="rect">
            <a:avLst/>
          </a:prstGeom>
          <a:noFill/>
        </p:spPr>
        <p:txBody>
          <a:bodyPr wrap="square" rtlCol="0">
            <a:spAutoFit/>
          </a:bodyPr>
          <a:lstStyle/>
          <a:p>
            <a:pPr algn="just"/>
            <a:r>
              <a:rPr lang="fr-CA" sz="2600" dirty="0" smtClean="0">
                <a:solidFill>
                  <a:schemeClr val="bg1"/>
                </a:solidFill>
                <a:latin typeface="Comic Sans MS" pitchFamily="66" charset="0"/>
              </a:rPr>
              <a:t>7. Tu laisses tomber en même temps une plume et une boule de quilles. Atteindront-ils le sol ensemble ?</a:t>
            </a:r>
            <a:endParaRPr lang="fr-CA" sz="2600" dirty="0">
              <a:solidFill>
                <a:schemeClr val="bg1"/>
              </a:solidFill>
              <a:latin typeface="Comic Sans MS" pitchFamily="66" charset="0"/>
            </a:endParaRPr>
          </a:p>
        </p:txBody>
      </p:sp>
      <p:sp>
        <p:nvSpPr>
          <p:cNvPr id="3" name="ZoneTexte 2"/>
          <p:cNvSpPr txBox="1"/>
          <p:nvPr/>
        </p:nvSpPr>
        <p:spPr>
          <a:xfrm>
            <a:off x="199288" y="2348880"/>
            <a:ext cx="8765200" cy="492443"/>
          </a:xfrm>
          <a:prstGeom prst="rect">
            <a:avLst/>
          </a:prstGeom>
          <a:noFill/>
        </p:spPr>
        <p:txBody>
          <a:bodyPr wrap="square" rtlCol="0">
            <a:spAutoFit/>
          </a:bodyPr>
          <a:lstStyle/>
          <a:p>
            <a:pPr algn="just"/>
            <a:r>
              <a:rPr lang="fr-CA" sz="2600" b="1" dirty="0" smtClean="0">
                <a:solidFill>
                  <a:schemeClr val="bg1"/>
                </a:solidFill>
                <a:latin typeface="Comic Sans MS" pitchFamily="66" charset="0"/>
              </a:rPr>
              <a:t>Choisis la réponse qui te semble la plus appropriée.</a:t>
            </a:r>
            <a:endParaRPr lang="fr-CA" sz="2600" b="1" dirty="0">
              <a:solidFill>
                <a:schemeClr val="bg1"/>
              </a:solidFill>
              <a:latin typeface="Comic Sans MS" pitchFamily="66" charset="0"/>
            </a:endParaRPr>
          </a:p>
        </p:txBody>
      </p:sp>
      <p:sp>
        <p:nvSpPr>
          <p:cNvPr id="4" name="ZoneTexte 3">
            <a:hlinkClick r:id="rId2" action="ppaction://hlinksldjump"/>
          </p:cNvPr>
          <p:cNvSpPr txBox="1"/>
          <p:nvPr/>
        </p:nvSpPr>
        <p:spPr>
          <a:xfrm>
            <a:off x="539552" y="3350298"/>
            <a:ext cx="3796647" cy="163121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Oui, la plume et la boule de quilles atteindront le sol en même temps. </a:t>
            </a:r>
          </a:p>
        </p:txBody>
      </p:sp>
      <p:sp>
        <p:nvSpPr>
          <p:cNvPr id="5" name="ZoneTexte 4">
            <a:hlinkClick r:id="rId3" action="ppaction://hlinksldjump"/>
          </p:cNvPr>
          <p:cNvSpPr txBox="1"/>
          <p:nvPr/>
        </p:nvSpPr>
        <p:spPr>
          <a:xfrm>
            <a:off x="4745293" y="3542658"/>
            <a:ext cx="3751168" cy="124649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Non, la plume atteindra le sol après la boule de quilles. </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466927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620688"/>
            <a:ext cx="8654464" cy="3539430"/>
          </a:xfrm>
          <a:prstGeom prst="rect">
            <a:avLst/>
          </a:prstGeom>
          <a:noFill/>
        </p:spPr>
        <p:txBody>
          <a:bodyPr wrap="square" rtlCol="0">
            <a:spAutoFit/>
          </a:bodyPr>
          <a:lstStyle/>
          <a:p>
            <a:pPr algn="just"/>
            <a:r>
              <a:rPr lang="fr-CA" sz="3200" dirty="0" smtClean="0">
                <a:solidFill>
                  <a:schemeClr val="bg1"/>
                </a:solidFill>
                <a:latin typeface="Comic Sans MS" pitchFamily="66" charset="0"/>
              </a:rPr>
              <a:t>La boule tombe rapidement, tandis que la plume tombe lentement. C’est parce que d’autres forces que la force gravitationnelle s’exercent sur les objets. La résistance de l’air ralentit plus la plume que la boule.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Mais s’il n’y avait pas d’air ?</a:t>
            </a:r>
          </a:p>
        </p:txBody>
      </p:sp>
      <p:sp>
        <p:nvSpPr>
          <p:cNvPr id="3" name="ZoneTexte 2">
            <a:hlinkClick r:id="rId2" action="ppaction://hlinksldjump"/>
          </p:cNvPr>
          <p:cNvSpPr txBox="1"/>
          <p:nvPr/>
        </p:nvSpPr>
        <p:spPr>
          <a:xfrm>
            <a:off x="7236296" y="5301208"/>
            <a:ext cx="1368152" cy="461665"/>
          </a:xfrm>
          <a:prstGeom prst="rect">
            <a:avLst/>
          </a:prstGeom>
          <a:noFill/>
        </p:spPr>
        <p:txBody>
          <a:bodyPr wrap="square" rtlCol="0">
            <a:spAutoFit/>
          </a:bodyPr>
          <a:lstStyle/>
          <a:p>
            <a:r>
              <a:rPr lang="fr-CA" sz="2400" b="1" dirty="0" smtClean="0">
                <a:solidFill>
                  <a:schemeClr val="bg1"/>
                </a:solidFill>
                <a:latin typeface="Comic Sans MS" panose="030F0702030302020204" pitchFamily="66" charset="0"/>
              </a:rPr>
              <a:t>Suite</a:t>
            </a:r>
            <a:endParaRPr lang="fr-CA"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75102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970" y="260648"/>
            <a:ext cx="8654464" cy="3816429"/>
          </a:xfrm>
          <a:prstGeom prst="rect">
            <a:avLst/>
          </a:prstGeom>
          <a:noFill/>
        </p:spPr>
        <p:txBody>
          <a:bodyPr wrap="square" rtlCol="0">
            <a:spAutoFit/>
          </a:bodyPr>
          <a:lstStyle/>
          <a:p>
            <a:pPr algn="just"/>
            <a:r>
              <a:rPr lang="fr-CA" sz="3200" dirty="0" smtClean="0">
                <a:solidFill>
                  <a:schemeClr val="bg1"/>
                </a:solidFill>
                <a:latin typeface="Comic Sans MS" pitchFamily="66" charset="0"/>
              </a:rPr>
              <a:t>… S’il </a:t>
            </a:r>
            <a:r>
              <a:rPr lang="fr-CA" sz="3200" dirty="0" smtClean="0">
                <a:solidFill>
                  <a:schemeClr val="bg1"/>
                </a:solidFill>
                <a:latin typeface="Comic Sans MS" pitchFamily="66" charset="0"/>
              </a:rPr>
              <a:t>n’y avait pas d’air ? </a:t>
            </a:r>
            <a:endParaRPr lang="fr-CA" sz="3200" dirty="0" smtClean="0">
              <a:solidFill>
                <a:schemeClr val="bg1"/>
              </a:solidFill>
              <a:latin typeface="Comic Sans MS" pitchFamily="66" charset="0"/>
            </a:endParaRPr>
          </a:p>
          <a:p>
            <a:pPr algn="just"/>
            <a:endParaRPr lang="fr-CA" dirty="0">
              <a:solidFill>
                <a:schemeClr val="bg1"/>
              </a:solidFill>
              <a:latin typeface="Comic Sans MS" pitchFamily="66" charset="0"/>
            </a:endParaRPr>
          </a:p>
          <a:p>
            <a:pPr algn="just"/>
            <a:r>
              <a:rPr lang="fr-CA" sz="3200" dirty="0" smtClean="0">
                <a:solidFill>
                  <a:schemeClr val="bg1"/>
                </a:solidFill>
                <a:latin typeface="Comic Sans MS" pitchFamily="66" charset="0"/>
              </a:rPr>
              <a:t>Alors </a:t>
            </a:r>
            <a:r>
              <a:rPr lang="fr-CA" sz="3200" dirty="0" smtClean="0">
                <a:solidFill>
                  <a:schemeClr val="bg1"/>
                </a:solidFill>
                <a:latin typeface="Comic Sans MS" pitchFamily="66" charset="0"/>
              </a:rPr>
              <a:t>la plume et la boule tomberaient à la même vitesse. En 1971, David Scott, de la mission </a:t>
            </a:r>
            <a:r>
              <a:rPr lang="fr-CA" sz="3200" dirty="0" err="1" smtClean="0">
                <a:solidFill>
                  <a:schemeClr val="bg1"/>
                </a:solidFill>
                <a:latin typeface="Comic Sans MS" pitchFamily="66" charset="0"/>
              </a:rPr>
              <a:t>Appolo</a:t>
            </a:r>
            <a:r>
              <a:rPr lang="fr-CA" sz="3200" dirty="0" smtClean="0">
                <a:solidFill>
                  <a:schemeClr val="bg1"/>
                </a:solidFill>
                <a:latin typeface="Comic Sans MS" pitchFamily="66" charset="0"/>
              </a:rPr>
              <a:t> 15, a fait une expérience pour prouver cette notion. Sur la Lune, où il n’y a pas d’air, il a laissé tomber une plume et un marteau</a:t>
            </a:r>
            <a:r>
              <a:rPr lang="fr-CA" sz="3200" dirty="0" smtClean="0">
                <a:solidFill>
                  <a:schemeClr val="bg1"/>
                </a:solidFill>
                <a:latin typeface="Comic Sans MS" pitchFamily="66" charset="0"/>
              </a:rPr>
              <a:t>.</a:t>
            </a:r>
            <a:endParaRPr lang="fr-CA" sz="3200" dirty="0" smtClean="0">
              <a:solidFill>
                <a:schemeClr val="bg1"/>
              </a:solidFill>
              <a:latin typeface="Comic Sans MS" pitchFamily="66" charset="0"/>
            </a:endParaRPr>
          </a:p>
        </p:txBody>
      </p:sp>
      <p:pic>
        <p:nvPicPr>
          <p:cNvPr id="5122" name="Picture 2" descr="http://omar44.perso.sfr.fr/24.lune-faux-films-communication-radio_fichiers/Apollo15-hammer-fe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016402"/>
            <a:ext cx="3317246" cy="243171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26097" y="4077077"/>
            <a:ext cx="4896544" cy="1938992"/>
          </a:xfrm>
          <a:prstGeom prst="rect">
            <a:avLst/>
          </a:prstGeom>
        </p:spPr>
        <p:txBody>
          <a:bodyPr wrap="square">
            <a:spAutoFit/>
          </a:bodyPr>
          <a:lstStyle/>
          <a:p>
            <a:pPr algn="just"/>
            <a:r>
              <a:rPr lang="fr-CA" sz="4000" b="1" u="sng" dirty="0">
                <a:effectLst>
                  <a:outerShdw blurRad="38100" dist="38100" dir="2700000" algn="tl">
                    <a:srgbClr val="000000">
                      <a:alpha val="43137"/>
                    </a:srgbClr>
                  </a:outerShdw>
                </a:effectLst>
                <a:latin typeface="Comic Sans MS" pitchFamily="66" charset="0"/>
              </a:rPr>
              <a:t>Ils ont touché la surface de la Lune en même temps !</a:t>
            </a:r>
          </a:p>
        </p:txBody>
      </p:sp>
      <p:sp>
        <p:nvSpPr>
          <p:cNvPr id="4" name="ZoneTexte 3">
            <a:hlinkClick r:id="" action="ppaction://hlinkshowjump?jump=firstslide"/>
          </p:cNvPr>
          <p:cNvSpPr txBox="1"/>
          <p:nvPr/>
        </p:nvSpPr>
        <p:spPr>
          <a:xfrm>
            <a:off x="3923928" y="6256759"/>
            <a:ext cx="1216910" cy="584775"/>
          </a:xfrm>
          <a:prstGeom prst="rect">
            <a:avLst/>
          </a:prstGeom>
          <a:noFill/>
        </p:spPr>
        <p:txBody>
          <a:bodyPr wrap="square" rtlCol="0">
            <a:spAutoFit/>
          </a:bodyPr>
          <a:lstStyle/>
          <a:p>
            <a:r>
              <a:rPr lang="fr-CA" sz="3200" b="1" dirty="0" smtClean="0">
                <a:latin typeface="Comic Sans MS" panose="030F0702030302020204" pitchFamily="66" charset="0"/>
              </a:rPr>
              <a:t>Fin</a:t>
            </a:r>
            <a:r>
              <a:rPr lang="fr-CA" sz="800" b="1" dirty="0" smtClean="0">
                <a:latin typeface="Comic Sans MS" panose="030F0702030302020204" pitchFamily="66" charset="0"/>
              </a:rPr>
              <a:t> </a:t>
            </a:r>
            <a:r>
              <a:rPr lang="fr-CA" sz="3200" b="1" dirty="0" smtClean="0">
                <a:latin typeface="Comic Sans MS" panose="030F0702030302020204" pitchFamily="66" charset="0"/>
              </a:rPr>
              <a:t>! </a:t>
            </a:r>
            <a:endParaRPr lang="fr-CA" sz="3200" b="1" dirty="0">
              <a:latin typeface="Comic Sans MS" panose="030F0702030302020204" pitchFamily="66" charset="0"/>
            </a:endParaRPr>
          </a:p>
        </p:txBody>
      </p:sp>
    </p:spTree>
    <p:extLst>
      <p:ext uri="{BB962C8B-B14F-4D97-AF65-F5344CB8AC3E}">
        <p14:creationId xmlns:p14="http://schemas.microsoft.com/office/powerpoint/2010/main" val="2614687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620688"/>
            <a:ext cx="8654464" cy="5016758"/>
          </a:xfrm>
          <a:prstGeom prst="rect">
            <a:avLst/>
          </a:prstGeom>
          <a:noFill/>
        </p:spPr>
        <p:txBody>
          <a:bodyPr wrap="square" rtlCol="0">
            <a:spAutoFit/>
          </a:bodyPr>
          <a:lstStyle/>
          <a:p>
            <a:pPr algn="just"/>
            <a:r>
              <a:rPr lang="fr-CA" sz="3200" dirty="0" smtClean="0">
                <a:solidFill>
                  <a:schemeClr val="bg1"/>
                </a:solidFill>
                <a:latin typeface="Comic Sans MS" pitchFamily="66" charset="0"/>
              </a:rPr>
              <a:t>D’après toi, tu descends parce que tu glisses sur l’eau. C’est vrai : sur l’eau, on glisse. Ce phénomène s’appelle l’aquaplanage (aqua signifie « eau » et planage signifie « action de planer »). Mais dans les faits tu descends parce que la gravité t’attire vers le bas. </a:t>
            </a:r>
          </a:p>
          <a:p>
            <a:pPr algn="just"/>
            <a:endParaRPr lang="fr-CA" sz="3200" dirty="0">
              <a:solidFill>
                <a:schemeClr val="bg1"/>
              </a:solidFill>
              <a:latin typeface="Comic Sans MS" pitchFamily="66" charset="0"/>
            </a:endParaRPr>
          </a:p>
          <a:p>
            <a:pPr algn="just"/>
            <a:endParaRPr lang="fr-CA" sz="3200" dirty="0" smtClean="0">
              <a:solidFill>
                <a:schemeClr val="bg1"/>
              </a:solidFill>
              <a:latin typeface="Comic Sans MS" pitchFamily="66" charset="0"/>
            </a:endParaRPr>
          </a:p>
          <a:p>
            <a:pPr algn="just"/>
            <a:endParaRPr lang="fr-CA" sz="3200" dirty="0" smtClean="0">
              <a:solidFill>
                <a:schemeClr val="bg1"/>
              </a:solidFill>
              <a:latin typeface="Comic Sans MS" pitchFamily="66" charset="0"/>
            </a:endParaRPr>
          </a:p>
          <a:p>
            <a:pPr algn="just"/>
            <a:endParaRPr lang="fr-CA" sz="3200" dirty="0" smtClean="0">
              <a:solidFill>
                <a:schemeClr val="bg1"/>
              </a:solidFill>
              <a:latin typeface="Comic Sans MS" pitchFamily="66" charset="0"/>
            </a:endParaRPr>
          </a:p>
        </p:txBody>
      </p:sp>
      <p:sp>
        <p:nvSpPr>
          <p:cNvPr id="3" name="ZoneTexte 2">
            <a:hlinkClick r:id="rId2" action="ppaction://hlinksldjump"/>
          </p:cNvPr>
          <p:cNvSpPr txBox="1"/>
          <p:nvPr/>
        </p:nvSpPr>
        <p:spPr>
          <a:xfrm>
            <a:off x="2840432" y="5445224"/>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au texte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pic>
        <p:nvPicPr>
          <p:cNvPr id="4" name="Picture 2" descr="http://www.tessier-rp.com/local/cache-vignettes/L500xH645/glissade3-96040.jpg"/>
          <p:cNvPicPr>
            <a:picLocks noChangeAspect="1" noChangeArrowheads="1"/>
          </p:cNvPicPr>
          <p:nvPr/>
        </p:nvPicPr>
        <p:blipFill rotWithShape="1">
          <a:blip r:embed="rId3">
            <a:extLst>
              <a:ext uri="{28A0092B-C50C-407E-A947-70E740481C1C}">
                <a14:useLocalDpi xmlns:a14="http://schemas.microsoft.com/office/drawing/2010/main" val="0"/>
              </a:ext>
            </a:extLst>
          </a:blip>
          <a:srcRect l="19024" t="6634" r="7329" b="3619"/>
          <a:stretch/>
        </p:blipFill>
        <p:spPr bwMode="auto">
          <a:xfrm>
            <a:off x="395536" y="3933056"/>
            <a:ext cx="1694861"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003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620688"/>
            <a:ext cx="8654464" cy="1077218"/>
          </a:xfrm>
          <a:prstGeom prst="rect">
            <a:avLst/>
          </a:prstGeom>
          <a:noFill/>
        </p:spPr>
        <p:txBody>
          <a:bodyPr wrap="square" rtlCol="0">
            <a:spAutoFit/>
          </a:bodyPr>
          <a:lstStyle/>
          <a:p>
            <a:pPr algn="just"/>
            <a:r>
              <a:rPr lang="fr-CA" sz="3200" dirty="0" smtClean="0">
                <a:solidFill>
                  <a:schemeClr val="bg1"/>
                </a:solidFill>
                <a:latin typeface="Comic Sans MS" pitchFamily="66" charset="0"/>
              </a:rPr>
              <a:t>D’après toi, tu descends parce que tu pèses lourd. Oui, tu as raison. </a:t>
            </a:r>
          </a:p>
        </p:txBody>
      </p:sp>
      <p:sp>
        <p:nvSpPr>
          <p:cNvPr id="3" name="ZoneTexte 2">
            <a:hlinkClick r:id="rId2" action="ppaction://hlinksldjump"/>
          </p:cNvPr>
          <p:cNvSpPr txBox="1"/>
          <p:nvPr/>
        </p:nvSpPr>
        <p:spPr>
          <a:xfrm>
            <a:off x="1691680" y="4942614"/>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au texte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484784"/>
            <a:ext cx="2407285" cy="5157192"/>
          </a:xfrm>
          <a:prstGeom prst="rect">
            <a:avLst/>
          </a:prstGeom>
          <a:ln>
            <a:noFill/>
          </a:ln>
          <a:effectLst>
            <a:softEdge rad="112500"/>
          </a:effectLst>
        </p:spPr>
      </p:pic>
    </p:spTree>
    <p:extLst>
      <p:ext uri="{BB962C8B-B14F-4D97-AF65-F5344CB8AC3E}">
        <p14:creationId xmlns:p14="http://schemas.microsoft.com/office/powerpoint/2010/main" val="3951086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47431"/>
            <a:ext cx="8366432" cy="1292662"/>
          </a:xfrm>
          <a:prstGeom prst="rect">
            <a:avLst/>
          </a:prstGeom>
          <a:noFill/>
        </p:spPr>
        <p:txBody>
          <a:bodyPr wrap="square" rtlCol="0">
            <a:spAutoFit/>
          </a:bodyPr>
          <a:lstStyle/>
          <a:p>
            <a:pPr algn="just"/>
            <a:r>
              <a:rPr lang="fr-CA" sz="2600" dirty="0" smtClean="0">
                <a:solidFill>
                  <a:schemeClr val="bg1"/>
                </a:solidFill>
                <a:latin typeface="Comic Sans MS" pitchFamily="66" charset="0"/>
              </a:rPr>
              <a:t>À cause de la même force qui fait tomber ton crayon par terre quand il roule sur une table : </a:t>
            </a:r>
            <a:r>
              <a:rPr lang="fr-CA" sz="2600" b="1" u="sng" dirty="0" smtClean="0">
                <a:effectLst>
                  <a:outerShdw blurRad="38100" dist="38100" dir="2700000" algn="tl">
                    <a:srgbClr val="000000">
                      <a:alpha val="43137"/>
                    </a:srgbClr>
                  </a:outerShdw>
                </a:effectLst>
                <a:latin typeface="Comic Sans MS" pitchFamily="66" charset="0"/>
              </a:rPr>
              <a:t>la force gravitationnelle</a:t>
            </a:r>
            <a:r>
              <a:rPr lang="fr-CA" sz="2600" dirty="0" smtClean="0">
                <a:solidFill>
                  <a:schemeClr val="bg1"/>
                </a:solidFill>
                <a:latin typeface="Comic Sans MS" pitchFamily="66" charset="0"/>
              </a:rPr>
              <a:t>. </a:t>
            </a:r>
          </a:p>
        </p:txBody>
      </p:sp>
      <p:pic>
        <p:nvPicPr>
          <p:cNvPr id="2050" name="Picture 2" descr="http://www.lanutrition.fr/upload/fckeditor/Image/Personnages/Enfants/Garcon%20saute.jpg"/>
          <p:cNvPicPr>
            <a:picLocks noChangeAspect="1" noChangeArrowheads="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b="12125"/>
          <a:stretch/>
        </p:blipFill>
        <p:spPr bwMode="auto">
          <a:xfrm>
            <a:off x="539552" y="2297959"/>
            <a:ext cx="2674888" cy="352583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862441" y="1281926"/>
            <a:ext cx="4680520" cy="5293757"/>
          </a:xfrm>
          <a:prstGeom prst="rect">
            <a:avLst/>
          </a:prstGeom>
        </p:spPr>
        <p:txBody>
          <a:bodyPr wrap="square">
            <a:spAutoFit/>
          </a:bodyPr>
          <a:lstStyle/>
          <a:p>
            <a:pPr algn="just"/>
            <a:r>
              <a:rPr lang="fr-CA" sz="2600" dirty="0" smtClean="0">
                <a:solidFill>
                  <a:schemeClr val="bg1"/>
                </a:solidFill>
                <a:latin typeface="Comic Sans MS" pitchFamily="66" charset="0"/>
              </a:rPr>
              <a:t>La </a:t>
            </a:r>
            <a:r>
              <a:rPr lang="fr-CA" sz="2600" b="1" dirty="0" smtClean="0">
                <a:solidFill>
                  <a:schemeClr val="bg1"/>
                </a:solidFill>
                <a:latin typeface="Comic Sans MS" pitchFamily="66" charset="0"/>
              </a:rPr>
              <a:t>force gravitationnelle </a:t>
            </a:r>
            <a:r>
              <a:rPr lang="fr-CA" sz="2600" dirty="0" smtClean="0">
                <a:solidFill>
                  <a:schemeClr val="bg1"/>
                </a:solidFill>
                <a:latin typeface="Comic Sans MS" pitchFamily="66" charset="0"/>
              </a:rPr>
              <a:t>attire deux objets l’un vers l’autre. Par exemple, un crayon tombe parce que la Terre l’attire. Cette force d’attraction est la force gravitationnelle. La Terre t’attire aussi. La force gravitationnelle qui s’exerce entre la Terre et toi te retient au sol. Si tu sautes, la force gravitationnelle  te ramène au sol.</a:t>
            </a:r>
            <a:endParaRPr lang="fr-CA" sz="2600" dirty="0">
              <a:solidFill>
                <a:schemeClr val="bg1"/>
              </a:solidFill>
              <a:latin typeface="Comic Sans MS" pitchFamily="66" charset="0"/>
            </a:endParaRPr>
          </a:p>
        </p:txBody>
      </p:sp>
      <p:sp>
        <p:nvSpPr>
          <p:cNvPr id="3" name="ZoneTexte 2">
            <a:hlinkClick r:id="rId3" action="ppaction://hlinksldjump"/>
          </p:cNvPr>
          <p:cNvSpPr txBox="1"/>
          <p:nvPr/>
        </p:nvSpPr>
        <p:spPr>
          <a:xfrm>
            <a:off x="7812360" y="6309320"/>
            <a:ext cx="1008112" cy="461665"/>
          </a:xfrm>
          <a:prstGeom prst="rect">
            <a:avLst/>
          </a:prstGeom>
          <a:noFill/>
        </p:spPr>
        <p:txBody>
          <a:bodyPr wrap="square" rtlCol="0">
            <a:spAutoFit/>
          </a:bodyPr>
          <a:lstStyle/>
          <a:p>
            <a:r>
              <a:rPr lang="fr-CA" sz="2400" b="1" dirty="0" smtClean="0">
                <a:solidFill>
                  <a:schemeClr val="bg1"/>
                </a:solidFill>
                <a:latin typeface="Comic Sans MS" panose="030F0702030302020204" pitchFamily="66" charset="0"/>
              </a:rPr>
              <a:t>Suite</a:t>
            </a:r>
            <a:endParaRPr lang="fr-CA"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18203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620688"/>
            <a:ext cx="8654464" cy="6986528"/>
          </a:xfrm>
          <a:prstGeom prst="rect">
            <a:avLst/>
          </a:prstGeom>
          <a:noFill/>
        </p:spPr>
        <p:txBody>
          <a:bodyPr wrap="square" rtlCol="0">
            <a:spAutoFit/>
          </a:bodyPr>
          <a:lstStyle/>
          <a:p>
            <a:pPr algn="just"/>
            <a:r>
              <a:rPr lang="fr-CA" sz="3200" dirty="0" smtClean="0">
                <a:solidFill>
                  <a:schemeClr val="bg1"/>
                </a:solidFill>
                <a:latin typeface="Comic Sans MS" pitchFamily="66" charset="0"/>
              </a:rPr>
              <a:t>D’après toi, les personnes qui vivent de l’autre côté de la planète ne tombent pas parce que la force gravitationnelle est la même partout sur la Terre. Tu as raison ! De l’autre côté de la Terre comme ici, </a:t>
            </a:r>
            <a:r>
              <a:rPr lang="fr-CA" sz="3200" dirty="0">
                <a:solidFill>
                  <a:schemeClr val="bg1"/>
                </a:solidFill>
                <a:latin typeface="Comic Sans MS" pitchFamily="66" charset="0"/>
              </a:rPr>
              <a:t>la force gravitationnelle </a:t>
            </a:r>
            <a:r>
              <a:rPr lang="fr-CA" sz="3200" dirty="0" smtClean="0">
                <a:solidFill>
                  <a:schemeClr val="bg1"/>
                </a:solidFill>
                <a:latin typeface="Comic Sans MS" pitchFamily="66" charset="0"/>
              </a:rPr>
              <a:t> agit de la même manière. Bravo !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Réponds maintenant à la question 3. </a:t>
            </a:r>
          </a:p>
          <a:p>
            <a:pPr algn="just"/>
            <a:endParaRPr lang="fr-CA" sz="3200" dirty="0">
              <a:solidFill>
                <a:schemeClr val="bg1"/>
              </a:solidFill>
              <a:latin typeface="Comic Sans MS" pitchFamily="66" charset="0"/>
            </a:endParaRPr>
          </a:p>
          <a:p>
            <a:pPr algn="just"/>
            <a:endParaRPr lang="fr-CA" sz="3200" dirty="0" smtClean="0">
              <a:solidFill>
                <a:schemeClr val="bg1"/>
              </a:solidFill>
              <a:latin typeface="Comic Sans MS" pitchFamily="66" charset="0"/>
            </a:endParaRPr>
          </a:p>
          <a:p>
            <a:pPr algn="just"/>
            <a:endParaRPr lang="fr-CA" sz="3200" dirty="0">
              <a:solidFill>
                <a:schemeClr val="bg1"/>
              </a:solidFill>
              <a:latin typeface="Comic Sans MS" pitchFamily="66" charset="0"/>
            </a:endParaRPr>
          </a:p>
          <a:p>
            <a:pPr algn="just"/>
            <a:endParaRPr lang="fr-CA" sz="3200" dirty="0" smtClean="0">
              <a:solidFill>
                <a:schemeClr val="bg1"/>
              </a:solidFill>
              <a:latin typeface="Comic Sans MS" pitchFamily="66" charset="0"/>
            </a:endParaRPr>
          </a:p>
          <a:p>
            <a:pPr algn="just"/>
            <a:endParaRPr lang="fr-CA" sz="3200" dirty="0" smtClean="0">
              <a:solidFill>
                <a:schemeClr val="bg1"/>
              </a:solidFill>
              <a:latin typeface="Comic Sans MS" pitchFamily="66" charset="0"/>
            </a:endParaRPr>
          </a:p>
        </p:txBody>
      </p:sp>
      <p:sp>
        <p:nvSpPr>
          <p:cNvPr id="3" name="ZoneTexte 2">
            <a:hlinkClick r:id="rId2" action="ppaction://hlinksldjump"/>
          </p:cNvPr>
          <p:cNvSpPr txBox="1"/>
          <p:nvPr/>
        </p:nvSpPr>
        <p:spPr>
          <a:xfrm>
            <a:off x="2840432" y="5445224"/>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question 3</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819943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620688"/>
            <a:ext cx="8654464" cy="6001643"/>
          </a:xfrm>
          <a:prstGeom prst="rect">
            <a:avLst/>
          </a:prstGeom>
          <a:noFill/>
        </p:spPr>
        <p:txBody>
          <a:bodyPr wrap="square" rtlCol="0">
            <a:spAutoFit/>
          </a:bodyPr>
          <a:lstStyle/>
          <a:p>
            <a:pPr algn="just"/>
            <a:r>
              <a:rPr lang="fr-CA" sz="3200" dirty="0" smtClean="0">
                <a:solidFill>
                  <a:schemeClr val="bg1"/>
                </a:solidFill>
                <a:latin typeface="Comic Sans MS" pitchFamily="66" charset="0"/>
              </a:rPr>
              <a:t>Selon toi, les personnes qui vivent de l’autre côté de la planète ne tombent pas parce qu’il fait plus chaud là-bas qu’ici. Contrairement à ce que tu peux penser, la température n’influence pas la gravité.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Réponds maintenant à la question 3. </a:t>
            </a:r>
          </a:p>
          <a:p>
            <a:pPr algn="just"/>
            <a:endParaRPr lang="fr-CA" sz="3200" dirty="0">
              <a:solidFill>
                <a:schemeClr val="bg1"/>
              </a:solidFill>
              <a:latin typeface="Comic Sans MS" pitchFamily="66" charset="0"/>
            </a:endParaRPr>
          </a:p>
          <a:p>
            <a:pPr algn="just"/>
            <a:endParaRPr lang="fr-CA" sz="3200" dirty="0" smtClean="0">
              <a:solidFill>
                <a:schemeClr val="bg1"/>
              </a:solidFill>
              <a:latin typeface="Comic Sans MS" pitchFamily="66" charset="0"/>
            </a:endParaRPr>
          </a:p>
          <a:p>
            <a:pPr algn="just"/>
            <a:endParaRPr lang="fr-CA" sz="3200" dirty="0">
              <a:solidFill>
                <a:schemeClr val="bg1"/>
              </a:solidFill>
              <a:latin typeface="Comic Sans MS" pitchFamily="66" charset="0"/>
            </a:endParaRPr>
          </a:p>
          <a:p>
            <a:pPr algn="just"/>
            <a:endParaRPr lang="fr-CA" sz="3200" dirty="0" smtClean="0">
              <a:solidFill>
                <a:schemeClr val="bg1"/>
              </a:solidFill>
              <a:latin typeface="Comic Sans MS" pitchFamily="66" charset="0"/>
            </a:endParaRPr>
          </a:p>
          <a:p>
            <a:pPr algn="just"/>
            <a:endParaRPr lang="fr-CA" sz="3200" dirty="0" smtClean="0">
              <a:solidFill>
                <a:schemeClr val="bg1"/>
              </a:solidFill>
              <a:latin typeface="Comic Sans MS" pitchFamily="66" charset="0"/>
            </a:endParaRPr>
          </a:p>
        </p:txBody>
      </p:sp>
      <p:sp>
        <p:nvSpPr>
          <p:cNvPr id="3" name="ZoneTexte 2">
            <a:hlinkClick r:id="rId2" action="ppaction://hlinksldjump"/>
          </p:cNvPr>
          <p:cNvSpPr txBox="1"/>
          <p:nvPr/>
        </p:nvSpPr>
        <p:spPr>
          <a:xfrm>
            <a:off x="2840432" y="5445224"/>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question 3</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30986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6001643"/>
          </a:xfrm>
          <a:prstGeom prst="rect">
            <a:avLst/>
          </a:prstGeom>
          <a:noFill/>
        </p:spPr>
        <p:txBody>
          <a:bodyPr wrap="square" rtlCol="0">
            <a:spAutoFit/>
          </a:bodyPr>
          <a:lstStyle/>
          <a:p>
            <a:pPr algn="just"/>
            <a:r>
              <a:rPr lang="fr-CA" sz="3200" dirty="0" smtClean="0">
                <a:solidFill>
                  <a:schemeClr val="bg1"/>
                </a:solidFill>
                <a:latin typeface="Comic Sans MS" pitchFamily="66" charset="0"/>
              </a:rPr>
              <a:t>Tu penses que tu n’attires pas les objets parce que les humains n’ont pas de force d’attraction. </a:t>
            </a:r>
            <a:r>
              <a:rPr lang="fr-CA" sz="3200" dirty="0">
                <a:solidFill>
                  <a:schemeClr val="bg1"/>
                </a:solidFill>
                <a:latin typeface="Comic Sans MS" pitchFamily="66" charset="0"/>
              </a:rPr>
              <a:t>En fait, la force gravitationnelle </a:t>
            </a:r>
            <a:r>
              <a:rPr lang="fr-CA" sz="3200" dirty="0" smtClean="0">
                <a:solidFill>
                  <a:schemeClr val="bg1"/>
                </a:solidFill>
                <a:latin typeface="Comic Sans MS" pitchFamily="66" charset="0"/>
              </a:rPr>
              <a:t>s’exerce de l’objet qui a la plus grosse masse vers celui qui a la plus petite masse. Cette force peut s’exercer sur un objet, un gaz ou un être vivant. Comme la masse de la Terre est supérieure à la tienne, c’est elle qui t’attire. C’est pourquoi les objets ne se déplacent pas vers toi, mais sont plutôt attirés au sol, vers la Terre. </a:t>
            </a:r>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40432" y="6237312"/>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au texte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96260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6001643"/>
          </a:xfrm>
          <a:prstGeom prst="rect">
            <a:avLst/>
          </a:prstGeom>
          <a:noFill/>
        </p:spPr>
        <p:txBody>
          <a:bodyPr wrap="square" rtlCol="0">
            <a:spAutoFit/>
          </a:bodyPr>
          <a:lstStyle/>
          <a:p>
            <a:pPr algn="just"/>
            <a:r>
              <a:rPr lang="fr-CA" sz="3200" dirty="0" smtClean="0">
                <a:solidFill>
                  <a:schemeClr val="bg1"/>
                </a:solidFill>
                <a:latin typeface="Comic Sans MS" pitchFamily="66" charset="0"/>
              </a:rPr>
              <a:t>D’après toi, tu n’attires pas les objets parce que la force d’attraction de la Terre est plus forte que ta propre force d’attraction. Tu </a:t>
            </a:r>
            <a:r>
              <a:rPr lang="fr-CA" sz="3200" dirty="0">
                <a:solidFill>
                  <a:schemeClr val="bg1"/>
                </a:solidFill>
                <a:latin typeface="Comic Sans MS" pitchFamily="66" charset="0"/>
              </a:rPr>
              <a:t>as compris ! </a:t>
            </a:r>
            <a:r>
              <a:rPr lang="fr-CA" sz="3200" dirty="0" smtClean="0">
                <a:solidFill>
                  <a:schemeClr val="bg1"/>
                </a:solidFill>
                <a:latin typeface="Comic Sans MS" pitchFamily="66" charset="0"/>
              </a:rPr>
              <a:t>La </a:t>
            </a:r>
            <a:r>
              <a:rPr lang="fr-CA" sz="3200" dirty="0">
                <a:solidFill>
                  <a:schemeClr val="bg1"/>
                </a:solidFill>
                <a:latin typeface="Comic Sans MS" pitchFamily="66" charset="0"/>
              </a:rPr>
              <a:t>force </a:t>
            </a:r>
            <a:r>
              <a:rPr lang="fr-CA" sz="3200" dirty="0" smtClean="0">
                <a:solidFill>
                  <a:schemeClr val="bg1"/>
                </a:solidFill>
                <a:latin typeface="Comic Sans MS" pitchFamily="66" charset="0"/>
              </a:rPr>
              <a:t>gravitationnelle s’exerce toujours de l’objet qui a la plus grosse masse vers celui qui a la plus petite masse. </a:t>
            </a:r>
            <a:r>
              <a:rPr lang="fr-CA" sz="3200" dirty="0">
                <a:solidFill>
                  <a:schemeClr val="bg1"/>
                </a:solidFill>
                <a:latin typeface="Comic Sans MS" pitchFamily="66" charset="0"/>
              </a:rPr>
              <a:t>Comme la masse de la Terre est supérieure à la tienne, c’est elle qui t’attire. C’est pourquoi les objets ne se déplacent pas vers toi, mais sont plutôt attirés au sol, vers la Terre. </a:t>
            </a:r>
            <a:r>
              <a:rPr lang="fr-CA" sz="3200" dirty="0" smtClean="0">
                <a:solidFill>
                  <a:schemeClr val="bg1"/>
                </a:solidFill>
                <a:latin typeface="Comic Sans MS" pitchFamily="66" charset="0"/>
              </a:rPr>
              <a:t>Bravo !</a:t>
            </a:r>
            <a:endParaRPr lang="fr-CA" sz="3200" dirty="0">
              <a:solidFill>
                <a:schemeClr val="bg1"/>
              </a:solidFill>
              <a:latin typeface="Comic Sans MS" pitchFamily="66" charset="0"/>
            </a:endParaRPr>
          </a:p>
          <a:p>
            <a:pPr algn="just"/>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40432" y="6237312"/>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au texte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905306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4031873"/>
          </a:xfrm>
          <a:prstGeom prst="rect">
            <a:avLst/>
          </a:prstGeom>
          <a:noFill/>
        </p:spPr>
        <p:txBody>
          <a:bodyPr wrap="square" rtlCol="0">
            <a:spAutoFit/>
          </a:bodyPr>
          <a:lstStyle/>
          <a:p>
            <a:pPr algn="just"/>
            <a:r>
              <a:rPr lang="fr-CA" sz="3200" dirty="0" smtClean="0">
                <a:solidFill>
                  <a:schemeClr val="bg1"/>
                </a:solidFill>
                <a:latin typeface="Comic Sans MS" pitchFamily="66" charset="0"/>
              </a:rPr>
              <a:t>Tu as répondu que la Terre monte vers le crayon. En réalité, la force gravitationnelle s’exerce toujours sur l’objet qui a la plus petite masse. C’est la raison pour laquelle le crayon est attiré vers la Terre : il tombe. Tu n’as cependant pas tout à fait tort. Tu sauras pourquoi si tu poursuis ta lecture. </a:t>
            </a:r>
            <a:endParaRPr lang="fr-CA" sz="3200" dirty="0">
              <a:solidFill>
                <a:schemeClr val="bg1"/>
              </a:solidFill>
              <a:latin typeface="Comic Sans MS" pitchFamily="66" charset="0"/>
            </a:endParaRPr>
          </a:p>
          <a:p>
            <a:pPr algn="just"/>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33805" y="5301208"/>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lecture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512969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4524315"/>
          </a:xfrm>
          <a:prstGeom prst="rect">
            <a:avLst/>
          </a:prstGeom>
          <a:noFill/>
        </p:spPr>
        <p:txBody>
          <a:bodyPr wrap="square" rtlCol="0">
            <a:spAutoFit/>
          </a:bodyPr>
          <a:lstStyle/>
          <a:p>
            <a:pPr algn="just"/>
            <a:r>
              <a:rPr lang="fr-CA" sz="3200" dirty="0" smtClean="0">
                <a:solidFill>
                  <a:schemeClr val="bg1"/>
                </a:solidFill>
                <a:latin typeface="Comic Sans MS" pitchFamily="66" charset="0"/>
              </a:rPr>
              <a:t>D’après toi, le crayon tombe vers la Terre. Tu as raison</a:t>
            </a:r>
            <a:r>
              <a:rPr lang="fr-CA" sz="3200" dirty="0">
                <a:solidFill>
                  <a:schemeClr val="bg1"/>
                </a:solidFill>
                <a:latin typeface="Comic Sans MS" pitchFamily="66" charset="0"/>
              </a:rPr>
              <a:t>. </a:t>
            </a:r>
            <a:r>
              <a:rPr lang="fr-CA" sz="3200" dirty="0" smtClean="0">
                <a:solidFill>
                  <a:schemeClr val="bg1"/>
                </a:solidFill>
                <a:latin typeface="Comic Sans MS" pitchFamily="66" charset="0"/>
              </a:rPr>
              <a:t>La </a:t>
            </a:r>
            <a:r>
              <a:rPr lang="fr-CA" sz="3200" dirty="0">
                <a:solidFill>
                  <a:schemeClr val="bg1"/>
                </a:solidFill>
                <a:latin typeface="Comic Sans MS" pitchFamily="66" charset="0"/>
              </a:rPr>
              <a:t>force gravitationnelle </a:t>
            </a:r>
            <a:r>
              <a:rPr lang="fr-CA" sz="3200" dirty="0" smtClean="0">
                <a:solidFill>
                  <a:schemeClr val="bg1"/>
                </a:solidFill>
                <a:latin typeface="Comic Sans MS" pitchFamily="66" charset="0"/>
              </a:rPr>
              <a:t>s’exerce toujours sur l’objet qui a la plus petite masse. C’est donc le crayon qui est attiré vers la Terre.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Poursuis ta lecture. Tu apprendras que la Terre est aussi attirée vers le crayon !</a:t>
            </a:r>
            <a:endParaRPr lang="fr-CA" sz="3200" dirty="0">
              <a:solidFill>
                <a:schemeClr val="bg1"/>
              </a:solidFill>
              <a:latin typeface="Comic Sans MS" pitchFamily="66" charset="0"/>
            </a:endParaRPr>
          </a:p>
          <a:p>
            <a:pPr algn="just"/>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33805" y="5301208"/>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lecture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056805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4524315"/>
          </a:xfrm>
          <a:prstGeom prst="rect">
            <a:avLst/>
          </a:prstGeom>
          <a:noFill/>
        </p:spPr>
        <p:txBody>
          <a:bodyPr wrap="square" rtlCol="0">
            <a:spAutoFit/>
          </a:bodyPr>
          <a:lstStyle/>
          <a:p>
            <a:pPr algn="just"/>
            <a:r>
              <a:rPr lang="fr-CA" sz="3200" dirty="0" smtClean="0">
                <a:solidFill>
                  <a:schemeClr val="bg1"/>
                </a:solidFill>
                <a:latin typeface="Comic Sans MS" pitchFamily="66" charset="0"/>
              </a:rPr>
              <a:t>D’après toi, Ton poids serait supérieur sur la Lune. La force d’attraction dépend de la masse de l’objet. Comme la Lune a une masse plus petite que celle de la Terre, sa force d’attraction est moindre. C’est pourquoi ton poids serait plus petit sur la Lune que sur la Terre.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Poursuis ta lecture du texte. </a:t>
            </a:r>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33805" y="5301208"/>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lecture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997120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4031873"/>
          </a:xfrm>
          <a:prstGeom prst="rect">
            <a:avLst/>
          </a:prstGeom>
          <a:noFill/>
        </p:spPr>
        <p:txBody>
          <a:bodyPr wrap="square" rtlCol="0">
            <a:spAutoFit/>
          </a:bodyPr>
          <a:lstStyle/>
          <a:p>
            <a:pPr algn="just"/>
            <a:r>
              <a:rPr lang="fr-CA" sz="3200" dirty="0" smtClean="0">
                <a:solidFill>
                  <a:schemeClr val="bg1"/>
                </a:solidFill>
                <a:latin typeface="Comic Sans MS" pitchFamily="66" charset="0"/>
              </a:rPr>
              <a:t>Tu crois que ton poids serait inférieur sur la Lune. Tu as bien compris ! La force d’attraction dépend de la masse de l’objet. Comme la Lune a une masse plus petite que celle de la Terre, sa force d’attraction est moindre.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Poursuis ta lecture du texte. </a:t>
            </a:r>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33805" y="5301208"/>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lecture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674537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4524315"/>
          </a:xfrm>
          <a:prstGeom prst="rect">
            <a:avLst/>
          </a:prstGeom>
          <a:noFill/>
        </p:spPr>
        <p:txBody>
          <a:bodyPr wrap="square" rtlCol="0">
            <a:spAutoFit/>
          </a:bodyPr>
          <a:lstStyle/>
          <a:p>
            <a:pPr algn="just"/>
            <a:r>
              <a:rPr lang="fr-CA" sz="3200" dirty="0" smtClean="0">
                <a:solidFill>
                  <a:schemeClr val="bg1"/>
                </a:solidFill>
                <a:latin typeface="Comic Sans MS" pitchFamily="66" charset="0"/>
              </a:rPr>
              <a:t>Selon toi, tu aurais le même poids sur la Lune que sur la Terre. La force d’attraction dépend de la masse de l’objet. Comme la Lune a une masse plus petite que celle de la Terre, sa force d’attraction est moindre. C’est pourquoi ton poids serait plus petit sur la Lune que sur la Terre.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Poursuis ta lecture du texte. </a:t>
            </a:r>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33805" y="5301208"/>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lecture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041935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4524315"/>
          </a:xfrm>
          <a:prstGeom prst="rect">
            <a:avLst/>
          </a:prstGeom>
          <a:noFill/>
        </p:spPr>
        <p:txBody>
          <a:bodyPr wrap="square" rtlCol="0">
            <a:spAutoFit/>
          </a:bodyPr>
          <a:lstStyle/>
          <a:p>
            <a:pPr algn="just"/>
            <a:r>
              <a:rPr lang="fr-CA" sz="3200" dirty="0" smtClean="0">
                <a:solidFill>
                  <a:schemeClr val="bg1"/>
                </a:solidFill>
                <a:latin typeface="Comic Sans MS" pitchFamily="66" charset="0"/>
              </a:rPr>
              <a:t>Tu penses que la boule de quilles touchera le sol avant le ballon de basketball. Tous les objets tombent à la même </a:t>
            </a:r>
            <a:r>
              <a:rPr lang="fr-CA" sz="3200" dirty="0">
                <a:solidFill>
                  <a:schemeClr val="bg1"/>
                </a:solidFill>
                <a:latin typeface="Comic Sans MS" pitchFamily="66" charset="0"/>
              </a:rPr>
              <a:t>vitesse grâce à la force </a:t>
            </a:r>
            <a:r>
              <a:rPr lang="fr-CA" sz="3200" dirty="0" smtClean="0">
                <a:solidFill>
                  <a:schemeClr val="bg1"/>
                </a:solidFill>
                <a:latin typeface="Comic Sans MS" pitchFamily="66" charset="0"/>
              </a:rPr>
              <a:t>gravitationnelle, même s’ils n’ont pas le même poids. La boule de quilles doit tomber de moins haut que le ballon pour toucher le sol en premier.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Poursuis ta lecture du texte. </a:t>
            </a:r>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33805" y="5301208"/>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lecture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b="85863"/>
          <a:stretch/>
        </p:blipFill>
        <p:spPr>
          <a:xfrm rot="16200000">
            <a:off x="6294495" y="4370803"/>
            <a:ext cx="3358009" cy="1474404"/>
          </a:xfrm>
          <a:prstGeom prst="rect">
            <a:avLst/>
          </a:prstGeom>
          <a:ln>
            <a:noFill/>
          </a:ln>
          <a:effectLst>
            <a:softEdge rad="112500"/>
          </a:effectLst>
        </p:spPr>
      </p:pic>
    </p:spTree>
    <p:extLst>
      <p:ext uri="{BB962C8B-B14F-4D97-AF65-F5344CB8AC3E}">
        <p14:creationId xmlns:p14="http://schemas.microsoft.com/office/powerpoint/2010/main" val="2232022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47431"/>
            <a:ext cx="8510448" cy="1692771"/>
          </a:xfrm>
          <a:prstGeom prst="rect">
            <a:avLst/>
          </a:prstGeom>
          <a:noFill/>
        </p:spPr>
        <p:txBody>
          <a:bodyPr wrap="square" rtlCol="0">
            <a:spAutoFit/>
          </a:bodyPr>
          <a:lstStyle/>
          <a:p>
            <a:pPr algn="just"/>
            <a:r>
              <a:rPr lang="fr-CA" sz="2600" dirty="0" smtClean="0">
                <a:solidFill>
                  <a:schemeClr val="bg1"/>
                </a:solidFill>
                <a:latin typeface="Comic Sans MS" pitchFamily="66" charset="0"/>
              </a:rPr>
              <a:t>2. Tu vis dans la partie nord de la Terre et la force gravitationnelle te retient au sol. Pourquoi les personnes qui vivent de l’autre côté de la planète ne tombent-elles pas « en bas » ? </a:t>
            </a:r>
            <a:endParaRPr lang="fr-CA" sz="2600" dirty="0">
              <a:solidFill>
                <a:schemeClr val="bg1"/>
              </a:solidFill>
              <a:latin typeface="Comic Sans MS" pitchFamily="66" charset="0"/>
            </a:endParaRPr>
          </a:p>
        </p:txBody>
      </p:sp>
      <p:sp>
        <p:nvSpPr>
          <p:cNvPr id="3" name="ZoneTexte 2"/>
          <p:cNvSpPr txBox="1"/>
          <p:nvPr/>
        </p:nvSpPr>
        <p:spPr>
          <a:xfrm>
            <a:off x="199288" y="2348880"/>
            <a:ext cx="8765200" cy="492443"/>
          </a:xfrm>
          <a:prstGeom prst="rect">
            <a:avLst/>
          </a:prstGeom>
          <a:noFill/>
        </p:spPr>
        <p:txBody>
          <a:bodyPr wrap="square" rtlCol="0">
            <a:spAutoFit/>
          </a:bodyPr>
          <a:lstStyle/>
          <a:p>
            <a:pPr algn="just"/>
            <a:r>
              <a:rPr lang="fr-CA" sz="2600" b="1" dirty="0" smtClean="0">
                <a:solidFill>
                  <a:schemeClr val="bg1"/>
                </a:solidFill>
                <a:latin typeface="Comic Sans MS" pitchFamily="66" charset="0"/>
              </a:rPr>
              <a:t>Choisis la réponse qui te semble la plus appropriée.</a:t>
            </a:r>
            <a:endParaRPr lang="fr-CA" sz="2600" b="1" dirty="0">
              <a:solidFill>
                <a:schemeClr val="bg1"/>
              </a:solidFill>
              <a:latin typeface="Comic Sans MS" pitchFamily="66" charset="0"/>
            </a:endParaRPr>
          </a:p>
        </p:txBody>
      </p:sp>
      <p:sp>
        <p:nvSpPr>
          <p:cNvPr id="4" name="ZoneTexte 3">
            <a:hlinkClick r:id="rId2" action="ppaction://hlinksldjump"/>
          </p:cNvPr>
          <p:cNvSpPr txBox="1"/>
          <p:nvPr/>
        </p:nvSpPr>
        <p:spPr>
          <a:xfrm>
            <a:off x="229557" y="3140968"/>
            <a:ext cx="5688632" cy="163121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CA" sz="2500" b="1" dirty="0" smtClean="0">
                <a:solidFill>
                  <a:srgbClr val="CC0099"/>
                </a:solidFill>
                <a:effectLst>
                  <a:outerShdw blurRad="38100" dist="38100" dir="2700000" algn="tl">
                    <a:srgbClr val="000000">
                      <a:alpha val="43137"/>
                    </a:srgbClr>
                  </a:outerShdw>
                </a:effectLst>
                <a:latin typeface="Comic Sans MS" pitchFamily="66" charset="0"/>
              </a:rPr>
              <a:t>Les personnes qui vivent de l’autre côté de la planète ne tombent pas parce que la force gravitationnelle est la même partout sur la Terre. </a:t>
            </a:r>
          </a:p>
        </p:txBody>
      </p:sp>
      <p:sp>
        <p:nvSpPr>
          <p:cNvPr id="5" name="ZoneTexte 4">
            <a:hlinkClick r:id="rId3" action="ppaction://hlinksldjump"/>
          </p:cNvPr>
          <p:cNvSpPr txBox="1"/>
          <p:nvPr/>
        </p:nvSpPr>
        <p:spPr>
          <a:xfrm>
            <a:off x="229557" y="5206841"/>
            <a:ext cx="5688632" cy="124649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CA" sz="2500" b="1" dirty="0" smtClean="0">
                <a:solidFill>
                  <a:srgbClr val="CC0099"/>
                </a:solidFill>
                <a:effectLst>
                  <a:outerShdw blurRad="38100" dist="38100" dir="2700000" algn="tl">
                    <a:srgbClr val="000000">
                      <a:alpha val="43137"/>
                    </a:srgbClr>
                  </a:outerShdw>
                </a:effectLst>
                <a:latin typeface="Comic Sans MS" pitchFamily="66" charset="0"/>
              </a:rPr>
              <a:t>Les personnes qui vivent de l’autre côté de la planète ne tombent pas parce qu’il fait plus chaud là-bas.</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5975" y="2996952"/>
            <a:ext cx="3174439" cy="3168352"/>
          </a:xfrm>
          <a:prstGeom prst="ellipse">
            <a:avLst/>
          </a:prstGeom>
          <a:ln>
            <a:noFill/>
          </a:ln>
          <a:effectLst>
            <a:softEdge rad="112500"/>
          </a:effectLst>
        </p:spPr>
      </p:pic>
    </p:spTree>
    <p:extLst>
      <p:ext uri="{BB962C8B-B14F-4D97-AF65-F5344CB8AC3E}">
        <p14:creationId xmlns:p14="http://schemas.microsoft.com/office/powerpoint/2010/main" val="2900918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4524315"/>
          </a:xfrm>
          <a:prstGeom prst="rect">
            <a:avLst/>
          </a:prstGeom>
          <a:noFill/>
        </p:spPr>
        <p:txBody>
          <a:bodyPr wrap="square" rtlCol="0">
            <a:spAutoFit/>
          </a:bodyPr>
          <a:lstStyle/>
          <a:p>
            <a:pPr algn="just"/>
            <a:r>
              <a:rPr lang="fr-CA" sz="3200" dirty="0" smtClean="0">
                <a:solidFill>
                  <a:schemeClr val="bg1"/>
                </a:solidFill>
                <a:latin typeface="Comic Sans MS" pitchFamily="66" charset="0"/>
              </a:rPr>
              <a:t>Tu penses que le ballon de basketball touchera le sol avant la boule de quilles. Tous les objets tombent à la même </a:t>
            </a:r>
            <a:r>
              <a:rPr lang="fr-CA" sz="3200" dirty="0">
                <a:solidFill>
                  <a:schemeClr val="bg1"/>
                </a:solidFill>
                <a:latin typeface="Comic Sans MS" pitchFamily="66" charset="0"/>
              </a:rPr>
              <a:t>vitesse grâce à la force </a:t>
            </a:r>
            <a:r>
              <a:rPr lang="fr-CA" sz="3200" dirty="0" smtClean="0">
                <a:solidFill>
                  <a:schemeClr val="bg1"/>
                </a:solidFill>
                <a:latin typeface="Comic Sans MS" pitchFamily="66" charset="0"/>
              </a:rPr>
              <a:t>gravitationnelle, même s’ils n’ont pas le même poids. Le ballon doit tomber de moins haut que la boule de quilles pour toucher le sol en premier.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Poursuis ta lecture du texte. </a:t>
            </a:r>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33805" y="5301208"/>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lecture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87275"/>
          <a:stretch/>
        </p:blipFill>
        <p:spPr>
          <a:xfrm rot="16200000">
            <a:off x="6297283" y="4296009"/>
            <a:ext cx="3343538" cy="1321489"/>
          </a:xfrm>
          <a:prstGeom prst="rect">
            <a:avLst/>
          </a:prstGeom>
          <a:ln>
            <a:noFill/>
          </a:ln>
          <a:effectLst>
            <a:softEdge rad="112500"/>
          </a:effectLst>
        </p:spPr>
      </p:pic>
    </p:spTree>
    <p:extLst>
      <p:ext uri="{BB962C8B-B14F-4D97-AF65-F5344CB8AC3E}">
        <p14:creationId xmlns:p14="http://schemas.microsoft.com/office/powerpoint/2010/main" val="4065432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3539430"/>
          </a:xfrm>
          <a:prstGeom prst="rect">
            <a:avLst/>
          </a:prstGeom>
          <a:noFill/>
        </p:spPr>
        <p:txBody>
          <a:bodyPr wrap="square" rtlCol="0">
            <a:spAutoFit/>
          </a:bodyPr>
          <a:lstStyle/>
          <a:p>
            <a:pPr algn="just"/>
            <a:r>
              <a:rPr lang="fr-CA" sz="3200" dirty="0" smtClean="0">
                <a:solidFill>
                  <a:schemeClr val="bg1"/>
                </a:solidFill>
                <a:latin typeface="Comic Sans MS" pitchFamily="66" charset="0"/>
              </a:rPr>
              <a:t>Tu affirmes que les deux toucheront le sol en même temps. Tu as compris ! Tous les objets tombent à la même </a:t>
            </a:r>
            <a:r>
              <a:rPr lang="fr-CA" sz="3200" dirty="0">
                <a:solidFill>
                  <a:schemeClr val="bg1"/>
                </a:solidFill>
                <a:latin typeface="Comic Sans MS" pitchFamily="66" charset="0"/>
              </a:rPr>
              <a:t>vitesse grâce à la force </a:t>
            </a:r>
            <a:r>
              <a:rPr lang="fr-CA" sz="3200" dirty="0" smtClean="0">
                <a:solidFill>
                  <a:schemeClr val="bg1"/>
                </a:solidFill>
                <a:latin typeface="Comic Sans MS" pitchFamily="66" charset="0"/>
              </a:rPr>
              <a:t>gravitationnelle, même s’ils n’ont pas le même poids.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Poursuis ta lecture du texte. </a:t>
            </a:r>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33805" y="5301208"/>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lecture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142590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3539430"/>
          </a:xfrm>
          <a:prstGeom prst="rect">
            <a:avLst/>
          </a:prstGeom>
          <a:noFill/>
        </p:spPr>
        <p:txBody>
          <a:bodyPr wrap="square" rtlCol="0">
            <a:spAutoFit/>
          </a:bodyPr>
          <a:lstStyle/>
          <a:p>
            <a:pPr algn="just"/>
            <a:r>
              <a:rPr lang="fr-CA" sz="3200" dirty="0" smtClean="0">
                <a:solidFill>
                  <a:schemeClr val="bg1"/>
                </a:solidFill>
                <a:latin typeface="Comic Sans MS" pitchFamily="66" charset="0"/>
              </a:rPr>
              <a:t>Tu crois que la plume et la boule de quilles atteindront le sol en même temps. En fait, la plume atteindra le sol après la boule de quilles.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Poursuis ta lecture et tu apprendras pourquoi. </a:t>
            </a:r>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33805" y="5301208"/>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lecture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532439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332656"/>
            <a:ext cx="8654464" cy="3046988"/>
          </a:xfrm>
          <a:prstGeom prst="rect">
            <a:avLst/>
          </a:prstGeom>
          <a:noFill/>
        </p:spPr>
        <p:txBody>
          <a:bodyPr wrap="square" rtlCol="0">
            <a:spAutoFit/>
          </a:bodyPr>
          <a:lstStyle/>
          <a:p>
            <a:pPr algn="just"/>
            <a:r>
              <a:rPr lang="fr-CA" sz="3200" dirty="0" smtClean="0">
                <a:solidFill>
                  <a:schemeClr val="bg1"/>
                </a:solidFill>
                <a:latin typeface="Comic Sans MS" pitchFamily="66" charset="0"/>
              </a:rPr>
              <a:t>D’après toi, la plume atteindra le sol après la boule de quilles. C’est vrai, mais sais-tu pourquoi ?</a:t>
            </a:r>
          </a:p>
          <a:p>
            <a:pPr algn="just"/>
            <a:endParaRPr lang="fr-CA" sz="3200" dirty="0">
              <a:solidFill>
                <a:schemeClr val="bg1"/>
              </a:solidFill>
              <a:latin typeface="Comic Sans MS" pitchFamily="66" charset="0"/>
            </a:endParaRPr>
          </a:p>
          <a:p>
            <a:pPr algn="just"/>
            <a:r>
              <a:rPr lang="fr-CA" sz="3200" dirty="0" smtClean="0">
                <a:solidFill>
                  <a:schemeClr val="bg1"/>
                </a:solidFill>
                <a:latin typeface="Comic Sans MS" pitchFamily="66" charset="0"/>
              </a:rPr>
              <a:t>Poursuis ta lecture du texte pour connaître la cause de ce phénomène. </a:t>
            </a:r>
            <a:endParaRPr lang="fr-CA" sz="3200" dirty="0">
              <a:solidFill>
                <a:schemeClr val="bg1"/>
              </a:solidFill>
              <a:latin typeface="Comic Sans MS" pitchFamily="66" charset="0"/>
            </a:endParaRPr>
          </a:p>
        </p:txBody>
      </p:sp>
      <p:sp>
        <p:nvSpPr>
          <p:cNvPr id="3" name="ZoneTexte 2">
            <a:hlinkClick r:id="rId2" action="ppaction://hlinksldjump"/>
          </p:cNvPr>
          <p:cNvSpPr txBox="1"/>
          <p:nvPr/>
        </p:nvSpPr>
        <p:spPr>
          <a:xfrm>
            <a:off x="2833805" y="5301208"/>
            <a:ext cx="3751168"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2500" b="1" dirty="0" smtClean="0">
                <a:solidFill>
                  <a:srgbClr val="CC0099"/>
                </a:solidFill>
                <a:effectLst>
                  <a:outerShdw blurRad="38100" dist="38100" dir="2700000" algn="tl">
                    <a:srgbClr val="000000">
                      <a:alpha val="43137"/>
                    </a:srgbClr>
                  </a:outerShdw>
                </a:effectLst>
                <a:latin typeface="Comic Sans MS" pitchFamily="66" charset="0"/>
              </a:rPr>
              <a:t>Retour à la lecture</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547349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47431"/>
            <a:ext cx="8510448" cy="1292662"/>
          </a:xfrm>
          <a:prstGeom prst="rect">
            <a:avLst/>
          </a:prstGeom>
          <a:noFill/>
        </p:spPr>
        <p:txBody>
          <a:bodyPr wrap="square" rtlCol="0">
            <a:spAutoFit/>
          </a:bodyPr>
          <a:lstStyle/>
          <a:p>
            <a:pPr algn="just"/>
            <a:r>
              <a:rPr lang="fr-CA" sz="2600" dirty="0" smtClean="0">
                <a:solidFill>
                  <a:schemeClr val="bg1"/>
                </a:solidFill>
                <a:latin typeface="Comic Sans MS" pitchFamily="66" charset="0"/>
              </a:rPr>
              <a:t>3. Selon le Powerpoint, la force gravitationnelle attire deux objets l’un vers l’autre. Pourquoi n’attires-tu pas les objets qui se trouvent près de toi ?</a:t>
            </a:r>
            <a:endParaRPr lang="fr-CA" sz="2600" dirty="0">
              <a:solidFill>
                <a:schemeClr val="bg1"/>
              </a:solidFill>
              <a:latin typeface="Comic Sans MS" pitchFamily="66" charset="0"/>
            </a:endParaRPr>
          </a:p>
        </p:txBody>
      </p:sp>
      <p:sp>
        <p:nvSpPr>
          <p:cNvPr id="3" name="ZoneTexte 2"/>
          <p:cNvSpPr txBox="1"/>
          <p:nvPr/>
        </p:nvSpPr>
        <p:spPr>
          <a:xfrm>
            <a:off x="199288" y="2348880"/>
            <a:ext cx="8765200" cy="492443"/>
          </a:xfrm>
          <a:prstGeom prst="rect">
            <a:avLst/>
          </a:prstGeom>
          <a:noFill/>
        </p:spPr>
        <p:txBody>
          <a:bodyPr wrap="square" rtlCol="0">
            <a:spAutoFit/>
          </a:bodyPr>
          <a:lstStyle/>
          <a:p>
            <a:pPr algn="just"/>
            <a:r>
              <a:rPr lang="fr-CA" sz="2600" b="1" dirty="0" smtClean="0">
                <a:solidFill>
                  <a:schemeClr val="bg1"/>
                </a:solidFill>
                <a:latin typeface="Comic Sans MS" pitchFamily="66" charset="0"/>
              </a:rPr>
              <a:t>Choisis la réponse qui te semble la plus appropriée.</a:t>
            </a:r>
            <a:endParaRPr lang="fr-CA" sz="2600" b="1" dirty="0">
              <a:solidFill>
                <a:schemeClr val="bg1"/>
              </a:solidFill>
              <a:latin typeface="Comic Sans MS" pitchFamily="66" charset="0"/>
            </a:endParaRPr>
          </a:p>
        </p:txBody>
      </p:sp>
      <p:sp>
        <p:nvSpPr>
          <p:cNvPr id="4" name="ZoneTexte 3">
            <a:hlinkClick r:id="rId2" action="ppaction://hlinksldjump"/>
          </p:cNvPr>
          <p:cNvSpPr txBox="1"/>
          <p:nvPr/>
        </p:nvSpPr>
        <p:spPr>
          <a:xfrm>
            <a:off x="2930803" y="3142951"/>
            <a:ext cx="5688632" cy="124649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CA" sz="2500" b="1" dirty="0" smtClean="0">
                <a:solidFill>
                  <a:srgbClr val="CC0099"/>
                </a:solidFill>
                <a:effectLst>
                  <a:outerShdw blurRad="38100" dist="38100" dir="2700000" algn="tl">
                    <a:srgbClr val="000000">
                      <a:alpha val="43137"/>
                    </a:srgbClr>
                  </a:outerShdw>
                </a:effectLst>
                <a:latin typeface="Comic Sans MS" pitchFamily="66" charset="0"/>
              </a:rPr>
              <a:t>Je n’attire pas les objets parce que les humains n’ont pas de force d’attraction.</a:t>
            </a:r>
          </a:p>
        </p:txBody>
      </p:sp>
      <p:sp>
        <p:nvSpPr>
          <p:cNvPr id="5" name="ZoneTexte 4">
            <a:hlinkClick r:id="rId3" action="ppaction://hlinksldjump"/>
          </p:cNvPr>
          <p:cNvSpPr txBox="1"/>
          <p:nvPr/>
        </p:nvSpPr>
        <p:spPr>
          <a:xfrm>
            <a:off x="2930803" y="4694759"/>
            <a:ext cx="5688632" cy="163121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CA" sz="2500" b="1" dirty="0" smtClean="0">
                <a:solidFill>
                  <a:srgbClr val="CC0099"/>
                </a:solidFill>
                <a:effectLst>
                  <a:outerShdw blurRad="38100" dist="38100" dir="2700000" algn="tl">
                    <a:srgbClr val="000000">
                      <a:alpha val="43137"/>
                    </a:srgbClr>
                  </a:outerShdw>
                </a:effectLst>
                <a:latin typeface="Comic Sans MS" pitchFamily="66" charset="0"/>
              </a:rPr>
              <a:t>Je n’attire pas les objets parce que la force d’attraction de la Terre est plus forte que ma force d’attraction.</a:t>
            </a:r>
          </a:p>
        </p:txBody>
      </p:sp>
      <p:pic>
        <p:nvPicPr>
          <p:cNvPr id="4098" name="Picture 2" descr="what is attraction marketi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042"/>
          <a:stretch/>
        </p:blipFill>
        <p:spPr bwMode="auto">
          <a:xfrm>
            <a:off x="166008" y="3388178"/>
            <a:ext cx="2409311" cy="2891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01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47431"/>
            <a:ext cx="8366432" cy="2677656"/>
          </a:xfrm>
          <a:prstGeom prst="rect">
            <a:avLst/>
          </a:prstGeom>
          <a:noFill/>
        </p:spPr>
        <p:txBody>
          <a:bodyPr wrap="square" rtlCol="0">
            <a:spAutoFit/>
          </a:bodyPr>
          <a:lstStyle/>
          <a:p>
            <a:pPr algn="just"/>
            <a:r>
              <a:rPr lang="fr-CA" sz="2400" dirty="0" smtClean="0">
                <a:solidFill>
                  <a:schemeClr val="bg1"/>
                </a:solidFill>
                <a:latin typeface="Comic Sans MS" pitchFamily="66" charset="0"/>
              </a:rPr>
              <a:t>Comme toute force, la </a:t>
            </a:r>
            <a:r>
              <a:rPr lang="fr-CA" sz="2400" b="1" dirty="0" smtClean="0">
                <a:solidFill>
                  <a:schemeClr val="bg1"/>
                </a:solidFill>
                <a:latin typeface="Comic Sans MS" pitchFamily="66" charset="0"/>
              </a:rPr>
              <a:t>force gravitationnelle </a:t>
            </a:r>
            <a:r>
              <a:rPr lang="fr-CA" sz="2400" dirty="0" smtClean="0">
                <a:solidFill>
                  <a:schemeClr val="bg1"/>
                </a:solidFill>
                <a:latin typeface="Comic Sans MS" pitchFamily="66" charset="0"/>
              </a:rPr>
              <a:t>peut varier. Elle peut être si faible que tu ne la sens pas, ou si forte que tu ne peux y échapper. La force d’attraction entre deux objets dépend aussi de la </a:t>
            </a:r>
            <a:r>
              <a:rPr lang="fr-CA" sz="2400" b="1" u="sng" dirty="0" smtClean="0">
                <a:solidFill>
                  <a:schemeClr val="bg1"/>
                </a:solidFill>
                <a:effectLst>
                  <a:outerShdw blurRad="38100" dist="38100" dir="2700000" algn="tl">
                    <a:srgbClr val="000000">
                      <a:alpha val="43137"/>
                    </a:srgbClr>
                  </a:outerShdw>
                </a:effectLst>
                <a:latin typeface="Comic Sans MS" pitchFamily="66" charset="0"/>
              </a:rPr>
              <a:t>masse</a:t>
            </a:r>
            <a:r>
              <a:rPr lang="fr-CA" sz="2400" dirty="0" smtClean="0">
                <a:solidFill>
                  <a:schemeClr val="bg1"/>
                </a:solidFill>
                <a:effectLst>
                  <a:outerShdw blurRad="38100" dist="38100" dir="2700000" algn="tl">
                    <a:srgbClr val="000000">
                      <a:alpha val="43137"/>
                    </a:srgbClr>
                  </a:outerShdw>
                </a:effectLst>
                <a:latin typeface="Comic Sans MS" pitchFamily="66" charset="0"/>
              </a:rPr>
              <a:t> </a:t>
            </a:r>
            <a:r>
              <a:rPr lang="fr-CA" sz="2400" dirty="0" smtClean="0">
                <a:solidFill>
                  <a:schemeClr val="bg1"/>
                </a:solidFill>
                <a:latin typeface="Comic Sans MS" pitchFamily="66" charset="0"/>
              </a:rPr>
              <a:t>des objets. La masse est la quantité de matière, ou de matériau, qui compose un objet. Plus la masse est grande, plus l’attraction est puissante. </a:t>
            </a:r>
            <a:r>
              <a:rPr lang="fr-CA" sz="2400" b="1" dirty="0" smtClean="0">
                <a:solidFill>
                  <a:schemeClr val="bg1"/>
                </a:solidFill>
                <a:latin typeface="Comic Sans MS" pitchFamily="66" charset="0"/>
              </a:rPr>
              <a:t> </a:t>
            </a:r>
            <a:endParaRPr lang="fr-CA" sz="2400" dirty="0" smtClean="0">
              <a:solidFill>
                <a:schemeClr val="bg1"/>
              </a:solidFill>
              <a:latin typeface="Comic Sans MS" pitchFamily="66" charset="0"/>
            </a:endParaRPr>
          </a:p>
        </p:txBody>
      </p:sp>
      <p:sp>
        <p:nvSpPr>
          <p:cNvPr id="9" name="Rectangle 8"/>
          <p:cNvSpPr/>
          <p:nvPr/>
        </p:nvSpPr>
        <p:spPr>
          <a:xfrm>
            <a:off x="166007" y="2996952"/>
            <a:ext cx="6206193" cy="3416320"/>
          </a:xfrm>
          <a:prstGeom prst="rect">
            <a:avLst/>
          </a:prstGeom>
        </p:spPr>
        <p:txBody>
          <a:bodyPr wrap="square">
            <a:spAutoFit/>
          </a:bodyPr>
          <a:lstStyle/>
          <a:p>
            <a:pPr algn="just"/>
            <a:r>
              <a:rPr lang="fr-CA" sz="2400" dirty="0" smtClean="0">
                <a:solidFill>
                  <a:schemeClr val="bg1"/>
                </a:solidFill>
                <a:latin typeface="Comic Sans MS" pitchFamily="66" charset="0"/>
              </a:rPr>
              <a:t>Repense au crayon qui tombe. La Terre attire le crayon tandis qu’il tombe à tes côtés. Ton corps attire aussi le crayon parce que l’attraction s’exerce entre les objets qu’els qui soient. Mais la masse de la Terre est beaucoup plus grande que la tienne, ce qui fait que son attraction est beaucoup plus forte. Le crayon tombe vers la Terre, et non vers toi. </a:t>
            </a:r>
            <a:endParaRPr lang="fr-CA" sz="2400" dirty="0">
              <a:solidFill>
                <a:schemeClr val="bg1"/>
              </a:solidFill>
              <a:latin typeface="Comic Sans MS" pitchFamily="66" charset="0"/>
            </a:endParaRPr>
          </a:p>
        </p:txBody>
      </p:sp>
      <p:sp>
        <p:nvSpPr>
          <p:cNvPr id="3" name="ZoneTexte 2">
            <a:hlinkClick r:id="rId2" action="ppaction://hlinksldjump"/>
          </p:cNvPr>
          <p:cNvSpPr txBox="1"/>
          <p:nvPr/>
        </p:nvSpPr>
        <p:spPr>
          <a:xfrm>
            <a:off x="7713307" y="6309320"/>
            <a:ext cx="1080120" cy="461665"/>
          </a:xfrm>
          <a:prstGeom prst="rect">
            <a:avLst/>
          </a:prstGeom>
          <a:noFill/>
        </p:spPr>
        <p:txBody>
          <a:bodyPr wrap="square" rtlCol="0">
            <a:spAutoFit/>
          </a:bodyPr>
          <a:lstStyle/>
          <a:p>
            <a:r>
              <a:rPr lang="fr-CA" sz="2400" b="1" dirty="0" smtClean="0">
                <a:solidFill>
                  <a:schemeClr val="bg1"/>
                </a:solidFill>
                <a:latin typeface="Comic Sans MS" panose="030F0702030302020204" pitchFamily="66" charset="0"/>
              </a:rPr>
              <a:t>Suite</a:t>
            </a:r>
            <a:endParaRPr lang="fr-CA" sz="2400" b="1" dirty="0">
              <a:solidFill>
                <a:schemeClr val="bg1"/>
              </a:solidFill>
              <a:latin typeface="Comic Sans MS" panose="030F0702030302020204" pitchFamily="66" charset="0"/>
            </a:endParaRP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b="58879"/>
          <a:stretch/>
        </p:blipFill>
        <p:spPr>
          <a:xfrm rot="16200000">
            <a:off x="5831079" y="3287166"/>
            <a:ext cx="3818550" cy="2225757"/>
          </a:xfrm>
          <a:prstGeom prst="rect">
            <a:avLst/>
          </a:prstGeom>
          <a:ln>
            <a:noFill/>
          </a:ln>
          <a:effectLst>
            <a:softEdge rad="112500"/>
          </a:effectLst>
        </p:spPr>
      </p:pic>
    </p:spTree>
    <p:extLst>
      <p:ext uri="{BB962C8B-B14F-4D97-AF65-F5344CB8AC3E}">
        <p14:creationId xmlns:p14="http://schemas.microsoft.com/office/powerpoint/2010/main" val="892671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47431"/>
            <a:ext cx="8510448" cy="892552"/>
          </a:xfrm>
          <a:prstGeom prst="rect">
            <a:avLst/>
          </a:prstGeom>
          <a:noFill/>
        </p:spPr>
        <p:txBody>
          <a:bodyPr wrap="square" rtlCol="0">
            <a:spAutoFit/>
          </a:bodyPr>
          <a:lstStyle/>
          <a:p>
            <a:pPr algn="just"/>
            <a:r>
              <a:rPr lang="fr-CA" sz="2600" dirty="0" smtClean="0">
                <a:solidFill>
                  <a:schemeClr val="bg1"/>
                </a:solidFill>
                <a:latin typeface="Comic Sans MS" pitchFamily="66" charset="0"/>
              </a:rPr>
              <a:t>4. Est-ce le crayon qui tombe vers la Terre ou la Terre qui monte vers le crayon ? </a:t>
            </a:r>
            <a:endParaRPr lang="fr-CA" sz="2600" dirty="0">
              <a:solidFill>
                <a:schemeClr val="bg1"/>
              </a:solidFill>
              <a:latin typeface="Comic Sans MS" pitchFamily="66" charset="0"/>
            </a:endParaRPr>
          </a:p>
        </p:txBody>
      </p:sp>
      <p:sp>
        <p:nvSpPr>
          <p:cNvPr id="3" name="ZoneTexte 2"/>
          <p:cNvSpPr txBox="1"/>
          <p:nvPr/>
        </p:nvSpPr>
        <p:spPr>
          <a:xfrm>
            <a:off x="199288" y="2348880"/>
            <a:ext cx="8765200" cy="492443"/>
          </a:xfrm>
          <a:prstGeom prst="rect">
            <a:avLst/>
          </a:prstGeom>
          <a:noFill/>
        </p:spPr>
        <p:txBody>
          <a:bodyPr wrap="square" rtlCol="0">
            <a:spAutoFit/>
          </a:bodyPr>
          <a:lstStyle/>
          <a:p>
            <a:pPr algn="just"/>
            <a:r>
              <a:rPr lang="fr-CA" sz="2600" b="1" dirty="0" smtClean="0">
                <a:solidFill>
                  <a:schemeClr val="bg1"/>
                </a:solidFill>
                <a:latin typeface="Comic Sans MS" pitchFamily="66" charset="0"/>
              </a:rPr>
              <a:t>Choisis la réponse qui te semble la plus appropriée.</a:t>
            </a:r>
            <a:endParaRPr lang="fr-CA" sz="2600" b="1" dirty="0">
              <a:solidFill>
                <a:schemeClr val="bg1"/>
              </a:solidFill>
              <a:latin typeface="Comic Sans MS" pitchFamily="66" charset="0"/>
            </a:endParaRPr>
          </a:p>
        </p:txBody>
      </p:sp>
      <p:sp>
        <p:nvSpPr>
          <p:cNvPr id="4" name="ZoneTexte 3">
            <a:hlinkClick r:id="rId2" action="ppaction://hlinksldjump"/>
          </p:cNvPr>
          <p:cNvSpPr txBox="1"/>
          <p:nvPr/>
        </p:nvSpPr>
        <p:spPr>
          <a:xfrm>
            <a:off x="236803" y="3162739"/>
            <a:ext cx="6796654"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CA" sz="2500" b="1" dirty="0" smtClean="0">
                <a:solidFill>
                  <a:srgbClr val="CC0099"/>
                </a:solidFill>
                <a:effectLst>
                  <a:outerShdw blurRad="38100" dist="38100" dir="2700000" algn="tl">
                    <a:srgbClr val="000000">
                      <a:alpha val="43137"/>
                    </a:srgbClr>
                  </a:outerShdw>
                </a:effectLst>
                <a:latin typeface="Comic Sans MS" pitchFamily="66" charset="0"/>
              </a:rPr>
              <a:t>C’est la Terre qui monte vers le crayon.</a:t>
            </a:r>
          </a:p>
        </p:txBody>
      </p:sp>
      <p:sp>
        <p:nvSpPr>
          <p:cNvPr id="5" name="ZoneTexte 4">
            <a:hlinkClick r:id="rId3" action="ppaction://hlinksldjump"/>
          </p:cNvPr>
          <p:cNvSpPr txBox="1"/>
          <p:nvPr/>
        </p:nvSpPr>
        <p:spPr>
          <a:xfrm>
            <a:off x="229556" y="5206841"/>
            <a:ext cx="6803901" cy="4770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CA" sz="2500" b="1" dirty="0" smtClean="0">
                <a:solidFill>
                  <a:srgbClr val="CC0099"/>
                </a:solidFill>
                <a:effectLst>
                  <a:outerShdw blurRad="38100" dist="38100" dir="2700000" algn="tl">
                    <a:srgbClr val="000000">
                      <a:alpha val="43137"/>
                    </a:srgbClr>
                  </a:outerShdw>
                </a:effectLst>
                <a:latin typeface="Comic Sans MS" pitchFamily="66" charset="0"/>
              </a:rPr>
              <a:t>C’est le crayon qui  tombe vers la Terre. </a:t>
            </a:r>
            <a:endParaRPr lang="fr-CA" sz="2500" b="1" dirty="0">
              <a:solidFill>
                <a:srgbClr val="CC0099"/>
              </a:solidFill>
              <a:effectLst>
                <a:outerShdw blurRad="38100" dist="38100" dir="2700000" algn="tl">
                  <a:srgbClr val="000000">
                    <a:alpha val="43137"/>
                  </a:srgbClr>
                </a:outerShdw>
              </a:effectLst>
              <a:latin typeface="Comic Sans MS" pitchFamily="66" charset="0"/>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698" y="2996952"/>
            <a:ext cx="1656184" cy="1656184"/>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7190" y="5206841"/>
            <a:ext cx="1219200" cy="1219200"/>
          </a:xfrm>
          <a:prstGeom prst="rect">
            <a:avLst/>
          </a:prstGeom>
        </p:spPr>
      </p:pic>
    </p:spTree>
    <p:extLst>
      <p:ext uri="{BB962C8B-B14F-4D97-AF65-F5344CB8AC3E}">
        <p14:creationId xmlns:p14="http://schemas.microsoft.com/office/powerpoint/2010/main" val="1769285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476672"/>
            <a:ext cx="8366432" cy="4401205"/>
          </a:xfrm>
          <a:prstGeom prst="rect">
            <a:avLst/>
          </a:prstGeom>
          <a:noFill/>
        </p:spPr>
        <p:txBody>
          <a:bodyPr wrap="square" rtlCol="0">
            <a:spAutoFit/>
          </a:bodyPr>
          <a:lstStyle/>
          <a:p>
            <a:pPr algn="just"/>
            <a:r>
              <a:rPr lang="fr-CA" sz="3600" dirty="0" smtClean="0">
                <a:solidFill>
                  <a:schemeClr val="bg1"/>
                </a:solidFill>
                <a:latin typeface="Comic Sans MS" pitchFamily="66" charset="0"/>
              </a:rPr>
              <a:t>C’est vrai !</a:t>
            </a:r>
          </a:p>
          <a:p>
            <a:pPr algn="just"/>
            <a:endParaRPr lang="fr-CA" sz="2600" dirty="0" smtClean="0">
              <a:solidFill>
                <a:schemeClr val="bg1"/>
              </a:solidFill>
              <a:latin typeface="Comic Sans MS" pitchFamily="66" charset="0"/>
            </a:endParaRPr>
          </a:p>
          <a:p>
            <a:pPr algn="just"/>
            <a:endParaRPr lang="fr-CA" sz="2600" dirty="0">
              <a:solidFill>
                <a:schemeClr val="bg1"/>
              </a:solidFill>
              <a:latin typeface="Comic Sans MS" pitchFamily="66" charset="0"/>
            </a:endParaRPr>
          </a:p>
          <a:p>
            <a:pPr algn="just"/>
            <a:r>
              <a:rPr lang="fr-CA" sz="3200" dirty="0" smtClean="0">
                <a:solidFill>
                  <a:schemeClr val="bg1"/>
                </a:solidFill>
                <a:latin typeface="Comic Sans MS" pitchFamily="66" charset="0"/>
              </a:rPr>
              <a:t>Quand la Terre attire le crayon qui tombe, le crayon attire la Terre avec une force égale. Alors pourquoi la Terre ne s’élève-t-elle pas vers le crayon ? À vrai dire, elle le fait ! Mais le mouvement est trop petit pour être perceptible.  </a:t>
            </a:r>
          </a:p>
        </p:txBody>
      </p:sp>
      <p:sp>
        <p:nvSpPr>
          <p:cNvPr id="3" name="ZoneTexte 2">
            <a:hlinkClick r:id="rId2" action="ppaction://hlinksldjump"/>
          </p:cNvPr>
          <p:cNvSpPr txBox="1"/>
          <p:nvPr/>
        </p:nvSpPr>
        <p:spPr>
          <a:xfrm>
            <a:off x="6876256" y="5805264"/>
            <a:ext cx="1224136" cy="461665"/>
          </a:xfrm>
          <a:prstGeom prst="rect">
            <a:avLst/>
          </a:prstGeom>
          <a:noFill/>
        </p:spPr>
        <p:txBody>
          <a:bodyPr wrap="square" rtlCol="0">
            <a:spAutoFit/>
          </a:bodyPr>
          <a:lstStyle/>
          <a:p>
            <a:r>
              <a:rPr lang="fr-CA" sz="2400" b="1" dirty="0" smtClean="0">
                <a:solidFill>
                  <a:schemeClr val="bg1"/>
                </a:solidFill>
                <a:effectLst>
                  <a:outerShdw blurRad="38100" dist="38100" dir="2700000" algn="tl">
                    <a:srgbClr val="000000">
                      <a:alpha val="43137"/>
                    </a:srgbClr>
                  </a:outerShdw>
                </a:effectLst>
                <a:latin typeface="Comic Sans MS" panose="030F0702030302020204" pitchFamily="66" charset="0"/>
              </a:rPr>
              <a:t>Suite</a:t>
            </a:r>
            <a:endParaRPr lang="fr-CA" sz="2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374829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88640"/>
            <a:ext cx="8366432" cy="2646878"/>
          </a:xfrm>
          <a:prstGeom prst="rect">
            <a:avLst/>
          </a:prstGeom>
          <a:noFill/>
        </p:spPr>
        <p:txBody>
          <a:bodyPr wrap="square" rtlCol="0">
            <a:spAutoFit/>
          </a:bodyPr>
          <a:lstStyle/>
          <a:p>
            <a:pPr algn="just"/>
            <a:r>
              <a:rPr lang="fr-CA" sz="3600" dirty="0" smtClean="0">
                <a:solidFill>
                  <a:schemeClr val="bg1"/>
                </a:solidFill>
                <a:latin typeface="Comic Sans MS" pitchFamily="66" charset="0"/>
              </a:rPr>
              <a:t>La force gravitationnelle est le poids</a:t>
            </a:r>
          </a:p>
          <a:p>
            <a:pPr algn="just"/>
            <a:endParaRPr lang="fr-CA" sz="1600" dirty="0">
              <a:solidFill>
                <a:schemeClr val="bg1"/>
              </a:solidFill>
              <a:latin typeface="Comic Sans MS" pitchFamily="66" charset="0"/>
            </a:endParaRPr>
          </a:p>
          <a:p>
            <a:pPr algn="just"/>
            <a:r>
              <a:rPr lang="fr-CA" sz="2800" dirty="0" smtClean="0">
                <a:solidFill>
                  <a:schemeClr val="bg1"/>
                </a:solidFill>
                <a:latin typeface="Comic Sans MS" pitchFamily="66" charset="0"/>
              </a:rPr>
              <a:t>« Ce sac à dos pèse une tonne ! » As-tu peut-être déjà dit au retour de l’école. Tu aurais aussi pu dire : « La Terre attire vraiment fort ce sac à dos.  </a:t>
            </a:r>
          </a:p>
        </p:txBody>
      </p:sp>
      <p:sp>
        <p:nvSpPr>
          <p:cNvPr id="3" name="ZoneTexte 2"/>
          <p:cNvSpPr txBox="1"/>
          <p:nvPr/>
        </p:nvSpPr>
        <p:spPr>
          <a:xfrm>
            <a:off x="166008" y="2835518"/>
            <a:ext cx="8366432" cy="3970318"/>
          </a:xfrm>
          <a:prstGeom prst="rect">
            <a:avLst/>
          </a:prstGeom>
          <a:noFill/>
        </p:spPr>
        <p:txBody>
          <a:bodyPr wrap="square" rtlCol="0">
            <a:spAutoFit/>
          </a:bodyPr>
          <a:lstStyle/>
          <a:p>
            <a:pPr algn="just"/>
            <a:r>
              <a:rPr lang="fr-CA" sz="2800" dirty="0" smtClean="0">
                <a:solidFill>
                  <a:schemeClr val="bg1"/>
                </a:solidFill>
                <a:latin typeface="Comic Sans MS" pitchFamily="66" charset="0"/>
              </a:rPr>
              <a:t>Cette dernière phrase est juste, parce que le poids est une mesure de l’attraction terrestre qui s’exerce sur un objet. Quand tu te pèses sur une balance, tu découvres avec quelle force gravitationnelle la Terre t’attire. Maintenant, suppose que tu mets un chaton sur la balance. Ce chaton pèse beaucoup moins que toi parce qu’il a moins de masse que toi. La Terre l’attire donc avec moins de force et il pèse moins.   </a:t>
            </a:r>
            <a:endParaRPr lang="fr-CA" sz="2400" dirty="0" smtClean="0">
              <a:solidFill>
                <a:schemeClr val="bg1"/>
              </a:solidFill>
              <a:latin typeface="Comic Sans MS" pitchFamily="66" charset="0"/>
            </a:endParaRPr>
          </a:p>
        </p:txBody>
      </p:sp>
      <p:sp>
        <p:nvSpPr>
          <p:cNvPr id="4" name="ZoneTexte 3">
            <a:hlinkClick r:id="rId2" action="ppaction://hlinksldjump"/>
          </p:cNvPr>
          <p:cNvSpPr txBox="1"/>
          <p:nvPr/>
        </p:nvSpPr>
        <p:spPr>
          <a:xfrm>
            <a:off x="7668344" y="6347349"/>
            <a:ext cx="1224136" cy="461665"/>
          </a:xfrm>
          <a:prstGeom prst="rect">
            <a:avLst/>
          </a:prstGeom>
          <a:noFill/>
        </p:spPr>
        <p:txBody>
          <a:bodyPr wrap="square" rtlCol="0">
            <a:spAutoFit/>
          </a:bodyPr>
          <a:lstStyle/>
          <a:p>
            <a:r>
              <a:rPr lang="fr-CA" sz="2400" b="1" dirty="0" smtClean="0">
                <a:solidFill>
                  <a:schemeClr val="bg1"/>
                </a:solidFill>
                <a:effectLst>
                  <a:outerShdw blurRad="38100" dist="38100" dir="2700000" algn="tl">
                    <a:srgbClr val="000000">
                      <a:alpha val="43137"/>
                    </a:srgbClr>
                  </a:outerShdw>
                </a:effectLst>
                <a:latin typeface="Comic Sans MS" panose="030F0702030302020204" pitchFamily="66" charset="0"/>
                <a:hlinkClick r:id="rId2" action="ppaction://hlinksldjump"/>
              </a:rPr>
              <a:t>Suite</a:t>
            </a:r>
            <a:endParaRPr lang="fr-CA" sz="2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529810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6008" y="188640"/>
            <a:ext cx="8366432" cy="4770537"/>
          </a:xfrm>
          <a:prstGeom prst="rect">
            <a:avLst/>
          </a:prstGeom>
          <a:noFill/>
        </p:spPr>
        <p:txBody>
          <a:bodyPr wrap="square" rtlCol="0">
            <a:spAutoFit/>
          </a:bodyPr>
          <a:lstStyle/>
          <a:p>
            <a:pPr algn="just"/>
            <a:r>
              <a:rPr lang="fr-CA" sz="3600" dirty="0" smtClean="0">
                <a:solidFill>
                  <a:schemeClr val="bg1"/>
                </a:solidFill>
                <a:latin typeface="Comic Sans MS" pitchFamily="66" charset="0"/>
              </a:rPr>
              <a:t>Le poids et la masse</a:t>
            </a:r>
          </a:p>
          <a:p>
            <a:pPr algn="just"/>
            <a:endParaRPr lang="fr-CA" sz="1600" dirty="0">
              <a:solidFill>
                <a:schemeClr val="bg1"/>
              </a:solidFill>
              <a:latin typeface="Comic Sans MS" pitchFamily="66" charset="0"/>
            </a:endParaRPr>
          </a:p>
          <a:p>
            <a:pPr algn="just"/>
            <a:r>
              <a:rPr lang="fr-CA" sz="2800" dirty="0" smtClean="0">
                <a:solidFill>
                  <a:schemeClr val="bg1"/>
                </a:solidFill>
                <a:latin typeface="Comic Sans MS" pitchFamily="66" charset="0"/>
              </a:rPr>
              <a:t>Tu sais peut-être qu’il y a un rapport entre le poids et la masse. Mais les deux sont différents. D’abord, la masse se mesure en kilogramme, et non en newtons. Pour montrer leurs différences, allons sur la Lune. </a:t>
            </a:r>
          </a:p>
          <a:p>
            <a:pPr algn="just"/>
            <a:endParaRPr lang="fr-CA" sz="2800" dirty="0">
              <a:solidFill>
                <a:schemeClr val="bg1"/>
              </a:solidFill>
              <a:latin typeface="Comic Sans MS" pitchFamily="66" charset="0"/>
            </a:endParaRPr>
          </a:p>
          <a:p>
            <a:pPr algn="just"/>
            <a:r>
              <a:rPr lang="fr-CA" sz="2800" dirty="0" smtClean="0">
                <a:solidFill>
                  <a:schemeClr val="bg1"/>
                </a:solidFill>
                <a:latin typeface="Comic Sans MS" pitchFamily="66" charset="0"/>
              </a:rPr>
              <a:t>La Lune est plus petite que la Terre et a une masse moindre. </a:t>
            </a:r>
            <a:r>
              <a:rPr lang="fr-CA" sz="2800" dirty="0">
                <a:solidFill>
                  <a:schemeClr val="bg1"/>
                </a:solidFill>
                <a:latin typeface="Comic Sans MS" pitchFamily="66" charset="0"/>
              </a:rPr>
              <a:t>La force gravitationnelle </a:t>
            </a:r>
            <a:r>
              <a:rPr lang="fr-CA" sz="2800" dirty="0" smtClean="0">
                <a:solidFill>
                  <a:schemeClr val="bg1"/>
                </a:solidFill>
                <a:latin typeface="Comic Sans MS" pitchFamily="66" charset="0"/>
              </a:rPr>
              <a:t>y est donc moindre que sur la Terre. </a:t>
            </a:r>
          </a:p>
        </p:txBody>
      </p:sp>
      <p:sp>
        <p:nvSpPr>
          <p:cNvPr id="3" name="ZoneTexte 2">
            <a:hlinkClick r:id="rId2" action="ppaction://hlinksldjump"/>
          </p:cNvPr>
          <p:cNvSpPr txBox="1"/>
          <p:nvPr/>
        </p:nvSpPr>
        <p:spPr>
          <a:xfrm>
            <a:off x="6876256" y="5805264"/>
            <a:ext cx="1224136" cy="461665"/>
          </a:xfrm>
          <a:prstGeom prst="rect">
            <a:avLst/>
          </a:prstGeom>
          <a:noFill/>
        </p:spPr>
        <p:txBody>
          <a:bodyPr wrap="square" rtlCol="0">
            <a:spAutoFit/>
          </a:bodyPr>
          <a:lstStyle/>
          <a:p>
            <a:r>
              <a:rPr lang="fr-CA" sz="2400" b="1" dirty="0" smtClean="0">
                <a:solidFill>
                  <a:schemeClr val="bg1"/>
                </a:solidFill>
                <a:effectLst>
                  <a:outerShdw blurRad="38100" dist="38100" dir="2700000" algn="tl">
                    <a:srgbClr val="000000">
                      <a:alpha val="43137"/>
                    </a:srgbClr>
                  </a:outerShdw>
                </a:effectLst>
                <a:latin typeface="Comic Sans MS" panose="030F0702030302020204" pitchFamily="66" charset="0"/>
                <a:hlinkClick r:id="rId2" action="ppaction://hlinksldjump"/>
              </a:rPr>
              <a:t>Suite</a:t>
            </a:r>
            <a:endParaRPr lang="fr-CA" sz="2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026024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796</TotalTime>
  <Words>2206</Words>
  <Application>Microsoft Office PowerPoint</Application>
  <PresentationFormat>Affichage à l'écran (4:3)</PresentationFormat>
  <Paragraphs>133</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cstl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eleveauc</dc:creator>
  <cp:lastModifiedBy>elevetho</cp:lastModifiedBy>
  <cp:revision>36</cp:revision>
  <dcterms:created xsi:type="dcterms:W3CDTF">2014-03-16T16:20:25Z</dcterms:created>
  <dcterms:modified xsi:type="dcterms:W3CDTF">2014-03-20T19:15:38Z</dcterms:modified>
</cp:coreProperties>
</file>